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 id="2147483659" r:id="rId5"/>
  </p:sldMasterIdLst>
  <p:notesMasterIdLst>
    <p:notesMasterId r:id="rId63"/>
  </p:notesMasterIdLst>
  <p:sldIdLst>
    <p:sldId id="313" r:id="rId6"/>
    <p:sldId id="257" r:id="rId7"/>
    <p:sldId id="258" r:id="rId8"/>
    <p:sldId id="259" r:id="rId9"/>
    <p:sldId id="318" r:id="rId10"/>
    <p:sldId id="260" r:id="rId11"/>
    <p:sldId id="261" r:id="rId12"/>
    <p:sldId id="314" r:id="rId13"/>
    <p:sldId id="262" r:id="rId14"/>
    <p:sldId id="263" r:id="rId15"/>
    <p:sldId id="264" r:id="rId16"/>
    <p:sldId id="265" r:id="rId17"/>
    <p:sldId id="266" r:id="rId18"/>
    <p:sldId id="303" r:id="rId19"/>
    <p:sldId id="304" r:id="rId20"/>
    <p:sldId id="305" r:id="rId21"/>
    <p:sldId id="267" r:id="rId22"/>
    <p:sldId id="269" r:id="rId23"/>
    <p:sldId id="268" r:id="rId24"/>
    <p:sldId id="271" r:id="rId25"/>
    <p:sldId id="272" r:id="rId26"/>
    <p:sldId id="273" r:id="rId27"/>
    <p:sldId id="274" r:id="rId28"/>
    <p:sldId id="310" r:id="rId29"/>
    <p:sldId id="275" r:id="rId30"/>
    <p:sldId id="276" r:id="rId31"/>
    <p:sldId id="277" r:id="rId32"/>
    <p:sldId id="278" r:id="rId33"/>
    <p:sldId id="280" r:id="rId34"/>
    <p:sldId id="279" r:id="rId35"/>
    <p:sldId id="282" r:id="rId36"/>
    <p:sldId id="281" r:id="rId37"/>
    <p:sldId id="283" r:id="rId38"/>
    <p:sldId id="284" r:id="rId39"/>
    <p:sldId id="306" r:id="rId40"/>
    <p:sldId id="319" r:id="rId41"/>
    <p:sldId id="308" r:id="rId42"/>
    <p:sldId id="309" r:id="rId43"/>
    <p:sldId id="317" r:id="rId44"/>
    <p:sldId id="286" r:id="rId45"/>
    <p:sldId id="287" r:id="rId46"/>
    <p:sldId id="288" r:id="rId47"/>
    <p:sldId id="289" r:id="rId48"/>
    <p:sldId id="290" r:id="rId49"/>
    <p:sldId id="316" r:id="rId50"/>
    <p:sldId id="291" r:id="rId51"/>
    <p:sldId id="293" r:id="rId52"/>
    <p:sldId id="294" r:id="rId53"/>
    <p:sldId id="295" r:id="rId54"/>
    <p:sldId id="296" r:id="rId55"/>
    <p:sldId id="297" r:id="rId56"/>
    <p:sldId id="298" r:id="rId57"/>
    <p:sldId id="299" r:id="rId58"/>
    <p:sldId id="300" r:id="rId59"/>
    <p:sldId id="301" r:id="rId60"/>
    <p:sldId id="311" r:id="rId61"/>
    <p:sldId id="302" r:id="rId62"/>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4">
          <p15:clr>
            <a:srgbClr val="A4A3A4"/>
          </p15:clr>
        </p15:guide>
        <p15:guide id="2" orient="horz" pos="283">
          <p15:clr>
            <a:srgbClr val="A4A3A4"/>
          </p15:clr>
        </p15:guide>
        <p15:guide id="3" orient="horz" pos="2870">
          <p15:clr>
            <a:srgbClr val="A4A3A4"/>
          </p15:clr>
        </p15:guide>
        <p15:guide id="4" orient="horz" pos="1143">
          <p15:clr>
            <a:srgbClr val="A4A3A4"/>
          </p15:clr>
        </p15:guide>
        <p15:guide id="5" orient="horz" pos="2598">
          <p15:clr>
            <a:srgbClr val="A4A3A4"/>
          </p15:clr>
        </p15:guide>
        <p15:guide id="6" pos="5556">
          <p15:clr>
            <a:srgbClr val="A4A3A4"/>
          </p15:clr>
        </p15:guide>
        <p15:guide id="7" pos="3468">
          <p15:clr>
            <a:srgbClr val="A4A3A4"/>
          </p15:clr>
        </p15:guide>
        <p15:guide id="8" pos="2878">
          <p15:clr>
            <a:srgbClr val="A4A3A4"/>
          </p15:clr>
        </p15:guide>
        <p15:guide id="9" pos="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9E5A5-1ED3-4F27-AC6D-3DD5E62AE89A}" v="183" dt="2025-08-27T11:19:32.336"/>
    <p1510:client id="{3C13231E-7AFF-4358-94BB-3EADD88DE384}" v="1" dt="2025-08-28T06:24:51.875"/>
    <p1510:client id="{80E47EF3-1972-4F8C-9452-210CF88FEE35}" v="139" dt="2025-08-27T11:03:58.962"/>
    <p1510:client id="{B40EE490-8BC4-4707-A546-BC92C98CECDB}" v="356" dt="2025-08-27T11:13:0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04"/>
        <p:guide orient="horz" pos="283"/>
        <p:guide orient="horz" pos="2870"/>
        <p:guide orient="horz" pos="1143"/>
        <p:guide orient="horz" pos="2598"/>
        <p:guide pos="5556"/>
        <p:guide pos="3468"/>
        <p:guide pos="2878"/>
        <p:guide pos="61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0157EB-2314-5949-8548-CB022C1F02FE}" type="slidenum">
              <a:rPr lang="nb-NO" smtClean="0"/>
              <a:t>1</a:t>
            </a:fld>
            <a:endParaRPr lang="nb-NO"/>
          </a:p>
        </p:txBody>
      </p:sp>
    </p:spTree>
    <p:extLst>
      <p:ext uri="{BB962C8B-B14F-4D97-AF65-F5344CB8AC3E}">
        <p14:creationId xmlns:p14="http://schemas.microsoft.com/office/powerpoint/2010/main" val="26245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e535b96e_0_1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ee535b96e_0_12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3ee535b96e_0_12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feb0ecb02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feb0ecb02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feb0ecb02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14</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228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ee535b96e_0_1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ee535b96e_0_128: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3ee535b96e_0_128: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ee535b96e_0_1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ee535b96e_0_14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3ee535b96e_0_14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ee535b96e_0_1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ee535b96e_0_13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3ee535b96e_0_13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e535b96e_0_1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ee535b96e_0_15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3ee535b96e_0_15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e535b96e_0_1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e535b96e_0_15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ee535b96e_0_15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e535b96e_0_1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ee535b96e_0_16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ee535b96e_0_16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e535b96e_0_1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ee535b96e_0_17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ee535b96e_0_17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e535b96e_0_1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ee535b96e_0_17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ee535b96e_0_17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e535b96e_0_1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e535b96e_0_18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ee535b96e_0_18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e535b96e_0_1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ee535b96e_0_18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ee535b96e_0_18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ee535b96e_0_2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ee535b96e_0_202: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3ee535b96e_0_202: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e535b96e_0_2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ee535b96e_0_21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ee535b96e_0_21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ee535b96e_0_2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ee535b96e_0_20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Læringsstøttande prøve i matematikk er planlagt neste veke, men alle elevar må ha PC før den vert tatt.</a:t>
            </a:r>
            <a:endParaRPr/>
          </a:p>
        </p:txBody>
      </p:sp>
      <p:sp>
        <p:nvSpPr>
          <p:cNvPr id="212" name="Google Shape;212;g3ee535b96e_0_20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e535b96e_0_2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ee535b96e_0_22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ee535b96e_0_22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e535b96e_0_2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e535b96e_0_22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ee535b96e_0_22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e535b96e_0_2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ee535b96e_0_23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ee535b96e_0_23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ee535b96e_0_2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ee535b96e_0_23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ee535b96e_0_23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e535b96e_0_8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e535b96e_0_8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g3ee535b96e_0_8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Gjeld ST, ID og PB</a:t>
            </a:r>
          </a:p>
          <a:p>
            <a:r>
              <a:rPr lang="nn-NO"/>
              <a:t>DENNE KJEM EG INNOM KLASSENE PÅ ST, ID OG PB OG SNAKKAR OM</a:t>
            </a:r>
          </a:p>
          <a:p>
            <a:endParaRPr lang="nn-NO"/>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35</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19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ee535b96e_0_2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ee535b96e_0_25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a:t>Bilda 37 – 51 gjeld i ST og ID, men alle gjeld </a:t>
            </a:r>
            <a:r>
              <a:rPr lang="nb-NO" err="1"/>
              <a:t>ikkje</a:t>
            </a:r>
            <a:r>
              <a:rPr lang="nb-NO"/>
              <a:t> begge </a:t>
            </a:r>
            <a:r>
              <a:rPr lang="nb-NO" err="1"/>
              <a:t>retningane</a:t>
            </a:r>
            <a:r>
              <a:rPr lang="nb-NO"/>
              <a:t>. Her må de sortere det som gjeld for di klasse</a:t>
            </a:r>
            <a:endParaRPr/>
          </a:p>
        </p:txBody>
      </p:sp>
      <p:sp>
        <p:nvSpPr>
          <p:cNvPr id="261" name="Google Shape;261;g3ee535b96e_0_25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ee535b96e_0_2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ee535b96e_0_25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3ee535b96e_0_25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ee535b96e_0_2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ee535b96e_0_26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o-NO"/>
              <a:t>Generell kommentar til val av matematikk på 1ST/1ID: T-klassene er store, P er små. Dette er fordi vi veit det vil bli litt overgang frå T til P. Vi har erfaring med at overgangen vert like stor uavhengig av kor store T-klassene er i utgangspunktet. Dermed må vi gjere det slik for å unngå at P-klassene blir for store.</a:t>
            </a:r>
            <a:endParaRPr/>
          </a:p>
          <a:p>
            <a:pPr marL="0" lvl="0" indent="0" algn="l" rtl="0">
              <a:spcBef>
                <a:spcPts val="0"/>
              </a:spcBef>
              <a:spcAft>
                <a:spcPts val="0"/>
              </a:spcAft>
              <a:buNone/>
            </a:pPr>
            <a:endParaRPr/>
          </a:p>
        </p:txBody>
      </p:sp>
      <p:sp>
        <p:nvSpPr>
          <p:cNvPr id="275" name="Google Shape;275;g3ee535b96e_0_26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ee535b96e_0_26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ee535b96e_0_26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3ee535b96e_0_26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ee535b96e_0_2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ee535b96e_0_27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3ee535b96e_0_27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ee535b96e_0_2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ee535b96e_0_27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3ee535b96e_0_27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45</a:t>
            </a:fld>
            <a:endParaRPr/>
          </a:p>
        </p:txBody>
      </p:sp>
    </p:spTree>
    <p:extLst>
      <p:ext uri="{BB962C8B-B14F-4D97-AF65-F5344CB8AC3E}">
        <p14:creationId xmlns:p14="http://schemas.microsoft.com/office/powerpoint/2010/main" val="3291473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ee535b96e_0_2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ee535b96e_0_28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ee535b96e_0_28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46</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ee535b96e_0_29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ee535b96e_0_29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3ee535b96e_0_29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ee535b96e_0_2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ee535b96e_0_29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ee535b96e_0_29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ee535b96e_0_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ee535b96e_0_9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3ee535b96e_0_9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e535b96e_0_3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e535b96e_0_30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3ee535b96e_0_30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ee535b96e_0_3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ee535b96e_0_31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3ee535b96e_0_31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ee535b96e_0_3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ee535b96e_0_31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3ee535b96e_0_31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ee535b96e_0_3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ee535b96e_0_32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3ee535b96e_0_32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ee535b96e_0_3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ee535b96e_0_32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3ee535b96e_0_32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ee535b96e_0_3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ee535b96e_0_33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3ee535b96e_0_33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e535b96e_0_3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e535b96e_0_34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a:t>Gjeld ST og ID. </a:t>
            </a:r>
            <a:r>
              <a:rPr lang="nb-NO" err="1"/>
              <a:t>Frå</a:t>
            </a:r>
            <a:r>
              <a:rPr lang="nb-NO"/>
              <a:t> og med bilde 37 til og med dette</a:t>
            </a:r>
            <a:endParaRPr/>
          </a:p>
        </p:txBody>
      </p:sp>
      <p:sp>
        <p:nvSpPr>
          <p:cNvPr id="366" name="Google Shape;366;g3ee535b96e_0_34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Dette gjeld berre YF</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56</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588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ee535b96e_0_3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ee535b96e_0_34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b-NO"/>
              <a:t>Presentasjonen vert lagt ut på </a:t>
            </a:r>
            <a:r>
              <a:rPr lang="nb-NO" err="1"/>
              <a:t>skulen</a:t>
            </a:r>
            <a:r>
              <a:rPr lang="nb-NO"/>
              <a:t> si heimeside i etterkant av møtet</a:t>
            </a:r>
          </a:p>
          <a:p>
            <a:pPr marL="0" lvl="0" indent="0" algn="l" rtl="0">
              <a:spcBef>
                <a:spcPts val="0"/>
              </a:spcBef>
              <a:spcAft>
                <a:spcPts val="0"/>
              </a:spcAft>
              <a:buNone/>
            </a:pPr>
            <a:endParaRPr/>
          </a:p>
        </p:txBody>
      </p:sp>
      <p:sp>
        <p:nvSpPr>
          <p:cNvPr id="373" name="Google Shape;373;g3ee535b96e_0_34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ee535b96e_0_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ee535b96e_0_96: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3ee535b96e_0_96: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ee535b96e_0_1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ee535b96e_0_102: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3ee535b96e_0_102: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e535b96e_0_10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e535b96e_0_108: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3ee535b96e_0_108: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ee535b96e_0_1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ee535b96e_0_11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3ee535b96e_0_11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d8dadc02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d8dadc02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3d8dadc02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side_1">
  <p:cSld name="Forside_1">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 y="0"/>
            <a:ext cx="9143998" cy="5143499"/>
          </a:xfrm>
          <a:prstGeom prst="rect">
            <a:avLst/>
          </a:prstGeom>
          <a:noFill/>
          <a:ln>
            <a:noFill/>
          </a:ln>
        </p:spPr>
      </p:pic>
      <p:sp>
        <p:nvSpPr>
          <p:cNvPr id="14" name="Google Shape;14;p2"/>
          <p:cNvSpPr txBox="1">
            <a:spLocks noGrp="1"/>
          </p:cNvSpPr>
          <p:nvPr>
            <p:ph type="title"/>
          </p:nvPr>
        </p:nvSpPr>
        <p:spPr>
          <a:xfrm>
            <a:off x="3131840" y="1815666"/>
            <a:ext cx="5256585" cy="151216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5100"/>
              <a:buFont typeface="Calibri"/>
              <a:buNone/>
              <a:defRPr sz="51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tellysbilde lys">
    <p:spTree>
      <p:nvGrpSpPr>
        <p:cNvPr id="1" name=""/>
        <p:cNvGrpSpPr/>
        <p:nvPr/>
      </p:nvGrpSpPr>
      <p:grpSpPr>
        <a:xfrm>
          <a:off x="0" y="0"/>
          <a:ext cx="0" cy="0"/>
          <a:chOff x="0" y="0"/>
          <a:chExt cx="0" cy="0"/>
        </a:xfrm>
      </p:grpSpPr>
      <p:pic>
        <p:nvPicPr>
          <p:cNvPr id="10" name="Illustrasjon">
            <a:extLst>
              <a:ext uri="{FF2B5EF4-FFF2-40B4-BE49-F238E27FC236}">
                <a16:creationId xmlns:a16="http://schemas.microsoft.com/office/drawing/2014/main" id="{55E1D034-8DB3-109F-5FB5-041986BBED5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a:stretch/>
        </p:blipFill>
        <p:spPr>
          <a:xfrm>
            <a:off x="0" y="3067246"/>
            <a:ext cx="9144000" cy="1905141"/>
          </a:xfrm>
          <a:prstGeom prst="rect">
            <a:avLst/>
          </a:prstGeom>
        </p:spPr>
      </p:pic>
      <p:pic>
        <p:nvPicPr>
          <p:cNvPr id="11" name="Logo" descr="Møre og Romsdal fylkeskommune. Logo">
            <a:extLst>
              <a:ext uri="{FF2B5EF4-FFF2-40B4-BE49-F238E27FC236}">
                <a16:creationId xmlns:a16="http://schemas.microsoft.com/office/drawing/2014/main" id="{8D60DBB9-61FD-9C6B-EDC3-1E9C5314E941}"/>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522" y="598871"/>
            <a:ext cx="1587282" cy="443995"/>
          </a:xfrm>
          <a:prstGeom prst="rect">
            <a:avLst/>
          </a:prstGeom>
        </p:spPr>
      </p:pic>
      <p:sp>
        <p:nvSpPr>
          <p:cNvPr id="2" name="Tittel 1">
            <a:extLst>
              <a:ext uri="{FF2B5EF4-FFF2-40B4-BE49-F238E27FC236}">
                <a16:creationId xmlns:a16="http://schemas.microsoft.com/office/drawing/2014/main" id="{DBD2B55A-AE72-ED83-CB6D-989B67A02D66}"/>
              </a:ext>
            </a:extLst>
          </p:cNvPr>
          <p:cNvSpPr>
            <a:spLocks noGrp="1"/>
          </p:cNvSpPr>
          <p:nvPr>
            <p:ph type="ctrTitle"/>
          </p:nvPr>
        </p:nvSpPr>
        <p:spPr>
          <a:xfrm>
            <a:off x="617764" y="1219078"/>
            <a:ext cx="7908472" cy="1009772"/>
          </a:xfrm>
        </p:spPr>
        <p:txBody>
          <a:bodyPr lIns="32400" tIns="18000" rIns="32400" bIns="18000" anchor="b">
            <a:noAutofit/>
          </a:bodyPr>
          <a:lstStyle>
            <a:lvl1pPr algn="l">
              <a:defRPr sz="3113">
                <a:solidFill>
                  <a:schemeClr val="tx2"/>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300ACA4F-D36B-8645-2EA7-DF6FBFFCC5D8}"/>
              </a:ext>
            </a:extLst>
          </p:cNvPr>
          <p:cNvSpPr>
            <a:spLocks noGrp="1"/>
          </p:cNvSpPr>
          <p:nvPr>
            <p:ph type="subTitle" idx="1"/>
          </p:nvPr>
        </p:nvSpPr>
        <p:spPr>
          <a:xfrm>
            <a:off x="617764" y="2237781"/>
            <a:ext cx="7908472" cy="534786"/>
          </a:xfrm>
        </p:spPr>
        <p:txBody>
          <a:bodyPr lIns="32400" tIns="18000" rIns="32400" bIns="18000">
            <a:noAutofit/>
          </a:bodyPr>
          <a:lstStyle>
            <a:lvl1pPr marL="0" indent="0" algn="l">
              <a:buNone/>
              <a:defRPr sz="1425">
                <a:solidFill>
                  <a:schemeClr val="tx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n-NO"/>
          </a:p>
        </p:txBody>
      </p:sp>
      <p:sp>
        <p:nvSpPr>
          <p:cNvPr id="13" name="Plassholder for tekst 12">
            <a:extLst>
              <a:ext uri="{FF2B5EF4-FFF2-40B4-BE49-F238E27FC236}">
                <a16:creationId xmlns:a16="http://schemas.microsoft.com/office/drawing/2014/main" id="{74EF3DF7-8CE1-FF19-F246-D22D370AEAA3}"/>
              </a:ext>
            </a:extLst>
          </p:cNvPr>
          <p:cNvSpPr>
            <a:spLocks noGrp="1"/>
          </p:cNvSpPr>
          <p:nvPr>
            <p:ph type="body" sz="quarter" idx="13" hasCustomPrompt="1"/>
          </p:nvPr>
        </p:nvSpPr>
        <p:spPr>
          <a:xfrm>
            <a:off x="3589564" y="4887516"/>
            <a:ext cx="5268686" cy="190240"/>
          </a:xfrm>
          <a:noFill/>
        </p:spPr>
        <p:txBody>
          <a:bodyPr wrap="square">
            <a:spAutoFit/>
          </a:bodyPr>
          <a:lstStyle>
            <a:lvl1pPr marL="0" indent="0" algn="r">
              <a:buNone/>
              <a:defRPr sz="900">
                <a:solidFill>
                  <a:schemeClr val="tx2"/>
                </a:solidFill>
                <a:latin typeface="+mj-lt"/>
              </a:defRPr>
            </a:lvl1pPr>
          </a:lstStyle>
          <a:p>
            <a:pPr lvl="0"/>
            <a:r>
              <a:rPr lang="nn-NO" err="1"/>
              <a:t>Forfattar</a:t>
            </a:r>
            <a:r>
              <a:rPr lang="nn-NO"/>
              <a:t> og dato</a:t>
            </a:r>
          </a:p>
        </p:txBody>
      </p:sp>
    </p:spTree>
    <p:extLst>
      <p:ext uri="{BB962C8B-B14F-4D97-AF65-F5344CB8AC3E}">
        <p14:creationId xmlns:p14="http://schemas.microsoft.com/office/powerpoint/2010/main" val="347799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in tekstmal u bilde"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5"/>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7" name="Google Shape;27;p5"/>
          <p:cNvCxnSpPr/>
          <p:nvPr/>
        </p:nvCxnSpPr>
        <p:spPr>
          <a:xfrm>
            <a:off x="969963" y="1251739"/>
            <a:ext cx="7716836"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og bilde"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6"/>
          <p:cNvSpPr txBox="1">
            <a:spLocks noGrp="1"/>
          </p:cNvSpPr>
          <p:nvPr>
            <p:ph type="body" idx="1"/>
          </p:nvPr>
        </p:nvSpPr>
        <p:spPr>
          <a:xfrm>
            <a:off x="969966" y="1349375"/>
            <a:ext cx="3525837" cy="3201987"/>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648200" y="1349376"/>
            <a:ext cx="4108450" cy="2700338"/>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 name="Google Shape;32;p6"/>
          <p:cNvCxnSpPr/>
          <p:nvPr/>
        </p:nvCxnSpPr>
        <p:spPr>
          <a:xfrm>
            <a:off x="969963" y="1251739"/>
            <a:ext cx="7716836"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ildekkande bilde m bildetekst">
  <p:cSld name="Heildekkande bilde m bildetekst">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0" y="2"/>
            <a:ext cx="9144000" cy="4551363"/>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body" idx="2"/>
          </p:nvPr>
        </p:nvSpPr>
        <p:spPr>
          <a:xfrm>
            <a:off x="969965" y="4594226"/>
            <a:ext cx="5760482" cy="431277"/>
          </a:xfrm>
          <a:prstGeom prst="rect">
            <a:avLst/>
          </a:prstGeom>
          <a:noFill/>
          <a:ln>
            <a:noFill/>
          </a:ln>
        </p:spPr>
        <p:txBody>
          <a:bodyPr spcFirstLastPara="1" wrap="square" lIns="0" tIns="0" rIns="0" bIns="0" anchor="t" anchorCtr="0">
            <a:noAutofit/>
          </a:bodyPr>
          <a:lstStyle>
            <a:lvl1pPr marL="457200" marR="0" lvl="0" indent="-228600" algn="l" rtl="0">
              <a:spcBef>
                <a:spcPts val="240"/>
              </a:spcBef>
              <a:spcAft>
                <a:spcPts val="0"/>
              </a:spcAft>
              <a:buClr>
                <a:srgbClr val="404A4F"/>
              </a:buClr>
              <a:buSzPts val="1200"/>
              <a:buFont typeface="Arial"/>
              <a:buNone/>
              <a:defRPr sz="1200" b="0" i="0" u="none" strike="noStrike" cap="none">
                <a:solidFill>
                  <a:srgbClr val="404A4F"/>
                </a:solidFill>
                <a:latin typeface="Calibri"/>
                <a:ea typeface="Calibri"/>
                <a:cs typeface="Calibri"/>
                <a:sym typeface="Calibri"/>
              </a:defRPr>
            </a:lvl1pPr>
            <a:lvl2pPr marL="914400" marR="0" lvl="1"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2pPr>
            <a:lvl3pPr marL="1371600" marR="0" lvl="2"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3pPr>
            <a:lvl4pPr marL="1828800" marR="0" lvl="3"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4pPr>
            <a:lvl5pPr marL="2286000" marR="0" lvl="4"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ort bilde m støttetekst">
  <p:cSld name="1_Stort bilde m støttetekst">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0" y="2"/>
            <a:ext cx="5507468" cy="5143499"/>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body" idx="2"/>
          </p:nvPr>
        </p:nvSpPr>
        <p:spPr>
          <a:xfrm>
            <a:off x="5762665" y="961346"/>
            <a:ext cx="2929019" cy="3228837"/>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1pPr>
            <a:lvl2pPr marL="914400" marR="0" lvl="1"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2pPr>
            <a:lvl3pPr marL="1371600" marR="0" lvl="2"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3pPr>
            <a:lvl4pPr marL="1828800" marR="0" lvl="3"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4pPr>
            <a:lvl5pPr marL="2286000" marR="0" lvl="4"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erre dekor">
  <p:cSld name="2_Berre dekor">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erre logo og dekor">
  <p:cSld name="Berre logo og dekor">
    <p:spTree>
      <p:nvGrpSpPr>
        <p:cNvPr id="1" name="Shape 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gendefinert oppsett">
  <p:cSld name="Egendefinert oppsett">
    <p:spTree>
      <p:nvGrpSpPr>
        <p:cNvPr id="1" name="Shape 4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4"/>
          <p:cNvPicPr preferRelativeResize="0"/>
          <p:nvPr/>
        </p:nvPicPr>
        <p:blipFill rotWithShape="1">
          <a:blip r:embed="rId9">
            <a:alphaModFix/>
          </a:blip>
          <a:srcRect/>
          <a:stretch/>
        </p:blipFill>
        <p:spPr>
          <a:xfrm>
            <a:off x="7308304" y="4635159"/>
            <a:ext cx="1172514" cy="421778"/>
          </a:xfrm>
          <a:prstGeom prst="rect">
            <a:avLst/>
          </a:prstGeom>
          <a:noFill/>
          <a:ln>
            <a:noFill/>
          </a:ln>
        </p:spPr>
      </p:pic>
      <p:pic>
        <p:nvPicPr>
          <p:cNvPr id="23" name="Google Shape;23;p4"/>
          <p:cNvPicPr preferRelativeResize="0"/>
          <p:nvPr/>
        </p:nvPicPr>
        <p:blipFill rotWithShape="1">
          <a:blip r:embed="rId10">
            <a:alphaModFix/>
          </a:blip>
          <a:srcRect/>
          <a:stretch/>
        </p:blipFill>
        <p:spPr>
          <a:xfrm>
            <a:off x="8316416" y="4299942"/>
            <a:ext cx="899592" cy="8995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mrfylke.no/tenester/skole-og-opplaring/opplaring-i-skole/skolemiljo/rusforebygging-i-skolen-ruspla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pub.framsikt.net/plan/mrfk/plan-13a2ba35-5113-41d6-a667-4019af3d2844-2532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mrfylke.sharepoint.com/:b:/s/LeiargruppavedUlsteinvgs/EV1dGO723e1EnvlljvvmGKQB7YHjt89MVmaSt4qsd0XFdQ?e=XxZkr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ulstein.vgs@mrfylke.n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mrfylke.no/tenester/skole-og-opplaring/opplaring-i-skole/ikt-og-elev-pc/visma-inschool/" TargetMode="External"/><Relationship Id="rId4" Type="http://schemas.openxmlformats.org/officeDocument/2006/relationships/hyperlink" Target="http://www.ulstein.vgs.no/"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rfylke.sharepoint.com/:w:/s/LeiargruppavedUlsteinvgs/EX21SDjs5YxNtFZXlxKEgL0Bi7bng-P43J1BKNTqEtsd6A?e=hFYGH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rfylke.no/tenester/skole-og-opplaring/opplaring-i-skole/rettar-og-regla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ovdata.no/forskrift/2024-06-03-900/%C2%A79-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lovdata.no/forskrift/2024-06-03-900/%C2%A79-7" TargetMode="External"/><Relationship Id="rId5" Type="http://schemas.openxmlformats.org/officeDocument/2006/relationships/hyperlink" Target="https://lovdata.no/forskrift/2024-06-03-900/%C2%A79-36" TargetMode="External"/><Relationship Id="rId4" Type="http://schemas.openxmlformats.org/officeDocument/2006/relationships/hyperlink" Target="https://lovdata.no/forskrift/2024-06-03-900/%C2%A75-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ovdata.no/forskrift/2024-06-03-900/%C2%A79-7"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udir.no/laring-og-trivsel/skolemiljo/"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EF19AF-A157-D426-3F8A-55D6109A8679}"/>
              </a:ext>
            </a:extLst>
          </p:cNvPr>
          <p:cNvSpPr>
            <a:spLocks noGrp="1"/>
          </p:cNvSpPr>
          <p:nvPr>
            <p:ph type="ctrTitle"/>
          </p:nvPr>
        </p:nvSpPr>
        <p:spPr/>
        <p:txBody>
          <a:bodyPr/>
          <a:lstStyle/>
          <a:p>
            <a:pPr marL="0" marR="0" lvl="0" indent="0" rtl="0">
              <a:lnSpc>
                <a:spcPct val="91666"/>
              </a:lnSpc>
              <a:spcBef>
                <a:spcPts val="0"/>
              </a:spcBef>
              <a:spcAft>
                <a:spcPts val="0"/>
              </a:spcAft>
            </a:pPr>
            <a:r>
              <a:rPr lang="nn-NO" sz="3200" b="0">
                <a:solidFill>
                  <a:schemeClr val="dk1"/>
                </a:solidFill>
                <a:latin typeface="Verdana"/>
                <a:ea typeface="Verdana"/>
                <a:cs typeface="Verdana"/>
                <a:sym typeface="Verdana"/>
              </a:rPr>
              <a:t>Orienteringsmøte for </a:t>
            </a:r>
            <a:br>
              <a:rPr lang="nn-NO" sz="3200" b="0">
                <a:solidFill>
                  <a:schemeClr val="dk1"/>
                </a:solidFill>
                <a:latin typeface="Verdana"/>
                <a:ea typeface="Verdana"/>
                <a:cs typeface="Verdana"/>
                <a:sym typeface="Verdana"/>
              </a:rPr>
            </a:br>
            <a:r>
              <a:rPr lang="nn-NO" sz="3200" b="0">
                <a:solidFill>
                  <a:schemeClr val="dk1"/>
                </a:solidFill>
                <a:latin typeface="Verdana"/>
                <a:ea typeface="Verdana"/>
                <a:cs typeface="Verdana"/>
                <a:sym typeface="Verdana"/>
              </a:rPr>
              <a:t>foreldre/føresette til elevar på Vg1</a:t>
            </a:r>
            <a:endParaRPr lang="nn-NO"/>
          </a:p>
        </p:txBody>
      </p:sp>
      <p:sp>
        <p:nvSpPr>
          <p:cNvPr id="3" name="Undertittel 2">
            <a:extLst>
              <a:ext uri="{FF2B5EF4-FFF2-40B4-BE49-F238E27FC236}">
                <a16:creationId xmlns:a16="http://schemas.microsoft.com/office/drawing/2014/main" id="{2AE2CD49-040F-B795-05BC-C5A72C51CE86}"/>
              </a:ext>
            </a:extLst>
          </p:cNvPr>
          <p:cNvSpPr>
            <a:spLocks noGrp="1"/>
          </p:cNvSpPr>
          <p:nvPr>
            <p:ph type="subTitle" idx="1"/>
          </p:nvPr>
        </p:nvSpPr>
        <p:spPr/>
        <p:txBody>
          <a:bodyPr/>
          <a:lstStyle/>
          <a:p>
            <a:r>
              <a:rPr lang="nn-NO" sz="1600">
                <a:solidFill>
                  <a:schemeClr val="dk1"/>
                </a:solidFill>
                <a:latin typeface="Verdana"/>
                <a:ea typeface="Verdana"/>
                <a:cs typeface="Verdana"/>
                <a:sym typeface="Verdana"/>
              </a:rPr>
              <a:t>On</a:t>
            </a:r>
            <a:r>
              <a:rPr lang="nn-NO" sz="1600" b="0">
                <a:solidFill>
                  <a:schemeClr val="dk1"/>
                </a:solidFill>
                <a:latin typeface="Verdana"/>
                <a:ea typeface="Verdana"/>
                <a:cs typeface="Verdana"/>
                <a:sym typeface="Verdana"/>
              </a:rPr>
              <a:t>sdag 3.september 2025 kl.18:30. </a:t>
            </a:r>
            <a:r>
              <a:rPr lang="nn-NO" sz="1600" b="0" err="1">
                <a:solidFill>
                  <a:schemeClr val="dk1"/>
                </a:solidFill>
                <a:latin typeface="Verdana"/>
                <a:ea typeface="Verdana"/>
                <a:cs typeface="Verdana"/>
                <a:sym typeface="Verdana"/>
              </a:rPr>
              <a:t>Klassevise</a:t>
            </a:r>
            <a:r>
              <a:rPr lang="nn-NO" sz="1600" b="0">
                <a:solidFill>
                  <a:schemeClr val="dk1"/>
                </a:solidFill>
                <a:latin typeface="Verdana"/>
                <a:ea typeface="Verdana"/>
                <a:cs typeface="Verdana"/>
                <a:sym typeface="Verdana"/>
              </a:rPr>
              <a:t> møte</a:t>
            </a:r>
            <a:endParaRPr lang="nn-NO"/>
          </a:p>
        </p:txBody>
      </p:sp>
      <p:sp>
        <p:nvSpPr>
          <p:cNvPr id="4" name="Plassholder for tekst 3">
            <a:extLst>
              <a:ext uri="{FF2B5EF4-FFF2-40B4-BE49-F238E27FC236}">
                <a16:creationId xmlns:a16="http://schemas.microsoft.com/office/drawing/2014/main" id="{6394DBD2-0547-AE97-90A9-252FBF1845D5}"/>
              </a:ext>
            </a:extLst>
          </p:cNvPr>
          <p:cNvSpPr>
            <a:spLocks noGrp="1"/>
          </p:cNvSpPr>
          <p:nvPr>
            <p:ph type="body" sz="quarter" idx="13"/>
          </p:nvPr>
        </p:nvSpPr>
        <p:spPr/>
        <p:txBody>
          <a:bodyPr/>
          <a:lstStyle/>
          <a:p>
            <a:endParaRPr lang="nn-NO"/>
          </a:p>
        </p:txBody>
      </p:sp>
    </p:spTree>
    <p:extLst>
      <p:ext uri="{BB962C8B-B14F-4D97-AF65-F5344CB8AC3E}">
        <p14:creationId xmlns:p14="http://schemas.microsoft.com/office/powerpoint/2010/main" val="393773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o-NO" sz="2400" b="1">
                <a:solidFill>
                  <a:schemeClr val="dk1"/>
                </a:solidFill>
                <a:latin typeface="Arial"/>
                <a:ea typeface="Arial"/>
                <a:cs typeface="Arial"/>
                <a:sym typeface="Arial"/>
              </a:rPr>
              <a:t>Kva slags skule ønskjer Ulstein vidaregåande å vere?</a:t>
            </a:r>
            <a:endParaRPr>
              <a:latin typeface="Arial"/>
              <a:ea typeface="Arial"/>
              <a:cs typeface="Arial"/>
              <a:sym typeface="Arial"/>
            </a:endParaRPr>
          </a:p>
        </p:txBody>
      </p:sp>
      <p:sp>
        <p:nvSpPr>
          <p:cNvPr id="98" name="Google Shape;98;p20"/>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Ulstein vgs vil ha fokus på gode relasjonar og god klasseleiing.</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God klasseleiing med vekt på gode relasjonar der alle elevane</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vert sett, og god og tydeleg kommunikasjon mellom lærarar og </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elevar.</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b="1">
                <a:solidFill>
                  <a:schemeClr val="dk1"/>
                </a:solidFill>
                <a:latin typeface="Arial"/>
                <a:ea typeface="Arial"/>
                <a:cs typeface="Arial"/>
                <a:sym typeface="Arial"/>
              </a:rPr>
              <a:t>Målet er god fagleg og sosial utvikling for alle elevane ut frå </a:t>
            </a:r>
            <a:endParaRPr sz="2000" b="1">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b="1">
                <a:solidFill>
                  <a:schemeClr val="dk1"/>
                </a:solidFill>
                <a:latin typeface="Arial"/>
                <a:ea typeface="Arial"/>
                <a:cs typeface="Arial"/>
                <a:sym typeface="Arial"/>
              </a:rPr>
              <a:t>kvar enkelt sin ståstad.</a:t>
            </a:r>
            <a:endParaRPr sz="20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o-NO" sz="2400" b="1">
                <a:solidFill>
                  <a:schemeClr val="dk1"/>
                </a:solidFill>
                <a:latin typeface="Arial"/>
                <a:ea typeface="Arial"/>
                <a:cs typeface="Arial"/>
                <a:sym typeface="Arial"/>
              </a:rPr>
              <a:t>Kva slags skule ønskjer Ulstein vidaregåande å vere?</a:t>
            </a:r>
            <a:endParaRPr/>
          </a:p>
        </p:txBody>
      </p:sp>
      <p:sp>
        <p:nvSpPr>
          <p:cNvPr id="105" name="Google Shape;105;p2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None/>
            </a:pPr>
            <a:r>
              <a:rPr lang="nn-NO" sz="2000">
                <a:solidFill>
                  <a:schemeClr val="tx1"/>
                </a:solidFill>
                <a:latin typeface="+mj-lt"/>
              </a:rPr>
              <a:t>Vi legg vekt på god bruk av teknologi</a:t>
            </a:r>
          </a:p>
          <a:p>
            <a:pPr marL="0" lvl="0" indent="0" algn="l" rtl="0">
              <a:spcBef>
                <a:spcPts val="480"/>
              </a:spcBef>
              <a:spcAft>
                <a:spcPts val="0"/>
              </a:spcAft>
              <a:buNone/>
            </a:pPr>
            <a:endParaRPr lang="nn-NO" sz="2000">
              <a:solidFill>
                <a:schemeClr val="tx1"/>
              </a:solidFill>
              <a:latin typeface="+mj-lt"/>
            </a:endParaRPr>
          </a:p>
          <a:p>
            <a:pPr marL="0" lvl="0" indent="0" algn="l" rtl="0">
              <a:spcBef>
                <a:spcPts val="480"/>
              </a:spcBef>
              <a:spcAft>
                <a:spcPts val="0"/>
              </a:spcAft>
              <a:buNone/>
            </a:pPr>
            <a:r>
              <a:rPr lang="nn-NO" sz="2000">
                <a:solidFill>
                  <a:schemeClr val="tx1"/>
                </a:solidFill>
                <a:latin typeface="+mj-lt"/>
              </a:rPr>
              <a:t>Pilotskule innan bruk av Microsoft365 “alle plassar der det er mogleg”  </a:t>
            </a:r>
          </a:p>
          <a:p>
            <a:pPr marL="0" lvl="0" indent="0" algn="l" rtl="0">
              <a:spcBef>
                <a:spcPts val="480"/>
              </a:spcBef>
              <a:spcAft>
                <a:spcPts val="0"/>
              </a:spcAft>
              <a:buNone/>
            </a:pPr>
            <a:endParaRPr lang="nn-NO" sz="2000">
              <a:solidFill>
                <a:schemeClr val="tx1"/>
              </a:solidFill>
              <a:latin typeface="+mj-lt"/>
            </a:endParaRPr>
          </a:p>
          <a:p>
            <a:pPr marL="0" lvl="0" indent="0" algn="l" rtl="0">
              <a:spcBef>
                <a:spcPts val="480"/>
              </a:spcBef>
              <a:spcAft>
                <a:spcPts val="0"/>
              </a:spcAft>
              <a:buNone/>
            </a:pPr>
            <a:r>
              <a:rPr lang="nn-NO" sz="2000">
                <a:solidFill>
                  <a:schemeClr val="tx1"/>
                </a:solidFill>
                <a:latin typeface="+mj-lt"/>
              </a:rPr>
              <a:t>Teams vert nytta som læringsplattform. OneNote som reiskap</a:t>
            </a:r>
          </a:p>
          <a:p>
            <a:pPr marL="0" lvl="0" indent="0" algn="l" rtl="0">
              <a:spcBef>
                <a:spcPts val="480"/>
              </a:spcBef>
              <a:spcAft>
                <a:spcPts val="0"/>
              </a:spcAft>
              <a:buNone/>
            </a:pPr>
            <a:endParaRPr lang="nn-NO" sz="2000">
              <a:solidFill>
                <a:schemeClr val="tx1"/>
              </a:solidFill>
              <a:latin typeface="+mj-lt"/>
            </a:endParaRPr>
          </a:p>
          <a:p>
            <a:pPr marL="0" lvl="0" indent="0" algn="l" rtl="0">
              <a:spcBef>
                <a:spcPts val="480"/>
              </a:spcBef>
              <a:spcAft>
                <a:spcPts val="0"/>
              </a:spcAft>
              <a:buNone/>
            </a:pPr>
            <a:r>
              <a:rPr lang="nn-NO" sz="2000">
                <a:solidFill>
                  <a:schemeClr val="tx1"/>
                </a:solidFill>
                <a:latin typeface="+mj-lt"/>
              </a:rPr>
              <a:t>Skulen sin handlingsplan for skuleåret ligg ute på heimesida vår</a:t>
            </a:r>
          </a:p>
          <a:p>
            <a:pPr marL="0" lvl="0" indent="0" algn="l" rtl="0">
              <a:spcBef>
                <a:spcPts val="480"/>
              </a:spcBef>
              <a:spcAft>
                <a:spcPts val="0"/>
              </a:spcAft>
              <a:buNone/>
            </a:pPr>
            <a:endParaRPr lang="nb-NO"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rtl="0">
              <a:spcBef>
                <a:spcPts val="0"/>
              </a:spcBef>
              <a:spcAft>
                <a:spcPts val="0"/>
              </a:spcAft>
              <a:buClr>
                <a:srgbClr val="C2AF00"/>
              </a:buClr>
              <a:buSzPts val="2400"/>
              <a:buFont typeface="Arial"/>
              <a:buNone/>
            </a:pPr>
            <a:r>
              <a:rPr lang="no-NO" sz="2800" b="1">
                <a:solidFill>
                  <a:schemeClr val="dk1"/>
                </a:solidFill>
                <a:latin typeface="Arial"/>
                <a:ea typeface="Arial"/>
                <a:cs typeface="Arial"/>
                <a:sym typeface="Arial"/>
              </a:rPr>
              <a:t>Skulen sine </a:t>
            </a:r>
            <a:r>
              <a:rPr lang="nb-NO" sz="2800" b="1" err="1">
                <a:solidFill>
                  <a:schemeClr val="dk1"/>
                </a:solidFill>
                <a:latin typeface="Arial"/>
                <a:ea typeface="Arial"/>
                <a:cs typeface="Arial"/>
                <a:sym typeface="Arial"/>
              </a:rPr>
              <a:t>gjennomføringstal</a:t>
            </a:r>
            <a:r>
              <a:rPr lang="nb-NO" sz="2800" b="1">
                <a:solidFill>
                  <a:schemeClr val="dk1"/>
                </a:solidFill>
                <a:latin typeface="Arial"/>
                <a:ea typeface="Arial"/>
                <a:cs typeface="Arial"/>
                <a:sym typeface="Arial"/>
              </a:rPr>
              <a:t>. </a:t>
            </a:r>
            <a:r>
              <a:rPr lang="nb-NO" sz="2800">
                <a:solidFill>
                  <a:schemeClr val="dk1"/>
                </a:solidFill>
                <a:latin typeface="Arial"/>
                <a:ea typeface="Arial"/>
                <a:cs typeface="Arial"/>
                <a:sym typeface="Arial"/>
              </a:rPr>
              <a:t>Målet er 90%</a:t>
            </a:r>
            <a:endParaRPr sz="2800"/>
          </a:p>
        </p:txBody>
      </p:sp>
      <p:sp>
        <p:nvSpPr>
          <p:cNvPr id="112" name="Google Shape;112;p22"/>
          <p:cNvSpPr txBox="1">
            <a:spLocks noGrp="1"/>
          </p:cNvSpPr>
          <p:nvPr>
            <p:ph type="body" idx="1"/>
          </p:nvPr>
        </p:nvSpPr>
        <p:spPr>
          <a:xfrm>
            <a:off x="969987" y="1407702"/>
            <a:ext cx="7786800" cy="3188100"/>
          </a:xfrm>
          <a:prstGeom prst="rect">
            <a:avLst/>
          </a:prstGeom>
        </p:spPr>
        <p:txBody>
          <a:bodyPr spcFirstLastPara="1" wrap="square" lIns="0" tIns="0" rIns="0" bIns="0" anchor="t" anchorCtr="0">
            <a:noAutofit/>
          </a:bodyPr>
          <a:lstStyle/>
          <a:p>
            <a:pPr marL="342900" lvl="0" indent="-342900" algn="l" rtl="0">
              <a:spcBef>
                <a:spcPts val="320"/>
              </a:spcBef>
              <a:spcAft>
                <a:spcPts val="0"/>
              </a:spcAft>
              <a:buClr>
                <a:srgbClr val="C2AF00"/>
              </a:buClr>
              <a:buSzPts val="1600"/>
              <a:buFont typeface="Arial"/>
              <a:buNone/>
            </a:pPr>
            <a:r>
              <a:rPr lang="no-NO" sz="1600">
                <a:solidFill>
                  <a:schemeClr val="dk1"/>
                </a:solidFill>
                <a:latin typeface="Arial"/>
                <a:ea typeface="Arial"/>
                <a:cs typeface="Arial"/>
                <a:sym typeface="Arial"/>
              </a:rPr>
              <a:t>	</a:t>
            </a:r>
            <a:r>
              <a:rPr lang="no-NO" sz="1400">
                <a:solidFill>
                  <a:schemeClr val="dk1"/>
                </a:solidFill>
                <a:latin typeface="Arial"/>
                <a:ea typeface="Arial"/>
                <a:cs typeface="Arial"/>
                <a:sym typeface="Arial"/>
              </a:rPr>
              <a:t>Fullført og bestått - resultat siste skuleåra:</a:t>
            </a:r>
            <a:endParaRPr sz="14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r>
              <a:rPr lang="no-NO" sz="1600">
                <a:solidFill>
                  <a:schemeClr val="dk1"/>
                </a:solidFill>
                <a:latin typeface="Arial"/>
                <a:ea typeface="Arial"/>
                <a:cs typeface="Arial"/>
                <a:sym typeface="Arial"/>
              </a:rPr>
              <a:t>	</a:t>
            </a:r>
            <a:endParaRPr/>
          </a:p>
        </p:txBody>
      </p:sp>
      <p:sp>
        <p:nvSpPr>
          <p:cNvPr id="113" name="Google Shape;113;p22"/>
          <p:cNvSpPr txBox="1"/>
          <p:nvPr/>
        </p:nvSpPr>
        <p:spPr>
          <a:xfrm>
            <a:off x="5030550" y="2111970"/>
            <a:ext cx="3347700" cy="24128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200"/>
              <a:t>Gode </a:t>
            </a:r>
            <a:r>
              <a:rPr lang="nb-NO" sz="1200" err="1"/>
              <a:t>gjennomføringstal</a:t>
            </a:r>
            <a:r>
              <a:rPr lang="nb-NO" sz="1200"/>
              <a:t> </a:t>
            </a:r>
            <a:r>
              <a:rPr lang="no-NO" sz="1200"/>
              <a:t>i </a:t>
            </a:r>
            <a:r>
              <a:rPr lang="nb-NO" sz="1200"/>
              <a:t>1</a:t>
            </a:r>
            <a:r>
              <a:rPr lang="no-NO" sz="1200"/>
              <a:t>7-18</a:t>
            </a:r>
            <a:r>
              <a:rPr lang="nb-NO" sz="1200"/>
              <a:t>,</a:t>
            </a:r>
            <a:r>
              <a:rPr lang="no-NO" sz="1200"/>
              <a:t> </a:t>
            </a:r>
            <a:r>
              <a:rPr lang="nb-NO" sz="1200"/>
              <a:t>l</a:t>
            </a:r>
            <a:r>
              <a:rPr lang="no-NO" sz="1200"/>
              <a:t>itt ned i 18-19</a:t>
            </a:r>
            <a:r>
              <a:rPr lang="nb-NO" sz="1200"/>
              <a:t>.</a:t>
            </a:r>
          </a:p>
          <a:p>
            <a:pPr marL="0" lvl="0" indent="0" algn="l" rtl="0">
              <a:spcBef>
                <a:spcPts val="0"/>
              </a:spcBef>
              <a:spcAft>
                <a:spcPts val="0"/>
              </a:spcAft>
              <a:buNone/>
            </a:pPr>
            <a:endParaRPr lang="nb-NO" sz="1200"/>
          </a:p>
          <a:p>
            <a:pPr marL="0" lvl="0" indent="0" algn="l" rtl="0">
              <a:spcBef>
                <a:spcPts val="0"/>
              </a:spcBef>
              <a:spcAft>
                <a:spcPts val="0"/>
              </a:spcAft>
              <a:buNone/>
            </a:pPr>
            <a:r>
              <a:rPr lang="nb-NO" sz="1200" err="1"/>
              <a:t>Skuleåra</a:t>
            </a:r>
            <a:r>
              <a:rPr lang="nb-NO" sz="1200"/>
              <a:t> 19/20, 20/21 og 21/22 var prega av covid-19 og </a:t>
            </a:r>
            <a:r>
              <a:rPr lang="nb-NO" sz="1200" err="1"/>
              <a:t>etterkvart</a:t>
            </a:r>
            <a:r>
              <a:rPr lang="nb-NO" sz="1200"/>
              <a:t> </a:t>
            </a:r>
            <a:r>
              <a:rPr lang="nb-NO" sz="1200" err="1"/>
              <a:t>eit</a:t>
            </a:r>
            <a:r>
              <a:rPr lang="nb-NO" sz="1200"/>
              <a:t> stort faktisk </a:t>
            </a:r>
            <a:r>
              <a:rPr lang="nb-NO" sz="1200" err="1"/>
              <a:t>fråvær</a:t>
            </a:r>
            <a:r>
              <a:rPr lang="nb-NO" sz="1200"/>
              <a:t>, som </a:t>
            </a:r>
            <a:r>
              <a:rPr lang="nb-NO" sz="1200" err="1"/>
              <a:t>b.a</a:t>
            </a:r>
            <a:r>
              <a:rPr lang="nb-NO" sz="1200"/>
              <a:t>. førte til </a:t>
            </a:r>
            <a:r>
              <a:rPr lang="nb-NO" sz="1200" err="1"/>
              <a:t>fleire</a:t>
            </a:r>
            <a:r>
              <a:rPr lang="nb-NO" sz="1200"/>
              <a:t> «</a:t>
            </a:r>
            <a:r>
              <a:rPr lang="nb-NO" sz="1200" err="1"/>
              <a:t>ikkje</a:t>
            </a:r>
            <a:r>
              <a:rPr lang="nb-NO" sz="1200"/>
              <a:t> vurdert»</a:t>
            </a:r>
          </a:p>
          <a:p>
            <a:pPr marL="0" lvl="0" indent="0" algn="l" rtl="0">
              <a:spcBef>
                <a:spcPts val="0"/>
              </a:spcBef>
              <a:spcAft>
                <a:spcPts val="0"/>
              </a:spcAft>
              <a:buNone/>
            </a:pPr>
            <a:endParaRPr lang="nb-NO" sz="1200"/>
          </a:p>
          <a:p>
            <a:pPr marL="0" lvl="0" indent="0" algn="l" rtl="0">
              <a:spcBef>
                <a:spcPts val="0"/>
              </a:spcBef>
              <a:spcAft>
                <a:spcPts val="0"/>
              </a:spcAft>
              <a:buNone/>
            </a:pPr>
            <a:r>
              <a:rPr lang="nb-NO" sz="1200" err="1"/>
              <a:t>Skuleåret</a:t>
            </a:r>
            <a:r>
              <a:rPr lang="nb-NO" sz="1200"/>
              <a:t> 22/23 vart eksamen gjennomført og vi var framleis over 90%. </a:t>
            </a:r>
            <a:r>
              <a:rPr lang="nb-NO" sz="1200" err="1"/>
              <a:t>Skuleåret</a:t>
            </a:r>
            <a:r>
              <a:rPr lang="nb-NO" sz="1200"/>
              <a:t> etter bikka vi så vidt under 90%. I vår (24/25) var gjennomføringa 86,1%. Det er vi </a:t>
            </a:r>
            <a:r>
              <a:rPr lang="nb-NO" sz="1200" err="1"/>
              <a:t>ikkje</a:t>
            </a:r>
            <a:r>
              <a:rPr lang="nb-NO" sz="1200"/>
              <a:t> nøgde med.</a:t>
            </a:r>
            <a:endParaRPr sz="1200"/>
          </a:p>
        </p:txBody>
      </p:sp>
      <p:pic>
        <p:nvPicPr>
          <p:cNvPr id="4" name="Bilde 3">
            <a:extLst>
              <a:ext uri="{FF2B5EF4-FFF2-40B4-BE49-F238E27FC236}">
                <a16:creationId xmlns:a16="http://schemas.microsoft.com/office/drawing/2014/main" id="{CA0E0F30-3D15-7B25-7CD6-724010E351E5}"/>
              </a:ext>
            </a:extLst>
          </p:cNvPr>
          <p:cNvPicPr>
            <a:picLocks noChangeAspect="1"/>
          </p:cNvPicPr>
          <p:nvPr/>
        </p:nvPicPr>
        <p:blipFill>
          <a:blip r:embed="rId3"/>
          <a:stretch>
            <a:fillRect/>
          </a:stretch>
        </p:blipFill>
        <p:spPr>
          <a:xfrm>
            <a:off x="969966" y="1868027"/>
            <a:ext cx="3816799" cy="25494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o-NO" sz="1800" b="1">
                <a:latin typeface="Arial"/>
                <a:ea typeface="Arial"/>
                <a:cs typeface="Arial"/>
                <a:sym typeface="Arial"/>
              </a:rPr>
              <a:t>Skulen sine resultat forts.</a:t>
            </a:r>
            <a:endParaRPr sz="1800" b="1">
              <a:latin typeface="Arial"/>
              <a:ea typeface="Arial"/>
              <a:cs typeface="Arial"/>
              <a:sym typeface="Arial"/>
            </a:endParaRPr>
          </a:p>
        </p:txBody>
      </p:sp>
      <p:sp>
        <p:nvSpPr>
          <p:cNvPr id="121" name="Google Shape;121;p23"/>
          <p:cNvSpPr txBox="1">
            <a:spLocks noGrp="1"/>
          </p:cNvSpPr>
          <p:nvPr>
            <p:ph type="body" idx="1"/>
          </p:nvPr>
        </p:nvSpPr>
        <p:spPr>
          <a:xfrm>
            <a:off x="969987" y="136802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None/>
            </a:pPr>
            <a:endParaRPr sz="1400"/>
          </a:p>
        </p:txBody>
      </p:sp>
      <p:sp>
        <p:nvSpPr>
          <p:cNvPr id="5" name="TekstSylinder 4">
            <a:extLst>
              <a:ext uri="{FF2B5EF4-FFF2-40B4-BE49-F238E27FC236}">
                <a16:creationId xmlns:a16="http://schemas.microsoft.com/office/drawing/2014/main" id="{3F9A4D43-80F6-4F0F-9D99-08C1CCD034A4}"/>
              </a:ext>
            </a:extLst>
          </p:cNvPr>
          <p:cNvSpPr txBox="1"/>
          <p:nvPr/>
        </p:nvSpPr>
        <p:spPr>
          <a:xfrm>
            <a:off x="5079345" y="1504336"/>
            <a:ext cx="3374430" cy="2721258"/>
          </a:xfrm>
          <a:prstGeom prst="rect">
            <a:avLst/>
          </a:prstGeom>
          <a:noFill/>
        </p:spPr>
        <p:txBody>
          <a:bodyPr wrap="square" rtlCol="0">
            <a:spAutoFit/>
          </a:bodyPr>
          <a:lstStyle/>
          <a:p>
            <a:pPr lvl="0">
              <a:spcBef>
                <a:spcPts val="480"/>
              </a:spcBef>
            </a:pPr>
            <a:r>
              <a:rPr lang="nn-NO" sz="1200">
                <a:latin typeface="Calibri" panose="020F0502020204030204" pitchFamily="34" charset="0"/>
                <a:cs typeface="Calibri" panose="020F0502020204030204" pitchFamily="34" charset="0"/>
              </a:rPr>
              <a:t>Fråværet har gått ned etter innføring av 10%-grensa. Det må både skule, elevar og foreldre vere nøgde med.</a:t>
            </a:r>
          </a:p>
          <a:p>
            <a:pPr lvl="0">
              <a:spcBef>
                <a:spcPts val="480"/>
              </a:spcBef>
            </a:pPr>
            <a:endParaRPr lang="nn-NO" sz="900">
              <a:latin typeface="Calibri" panose="020F0502020204030204" pitchFamily="34" charset="0"/>
              <a:cs typeface="Calibri" panose="020F0502020204030204" pitchFamily="34" charset="0"/>
            </a:endParaRPr>
          </a:p>
          <a:p>
            <a:pPr lvl="0">
              <a:spcBef>
                <a:spcPts val="480"/>
              </a:spcBef>
            </a:pPr>
            <a:r>
              <a:rPr lang="nn-NO" sz="1200">
                <a:latin typeface="Calibri" panose="020F0502020204030204" pitchFamily="34" charset="0"/>
                <a:cs typeface="Calibri" panose="020F0502020204030204" pitchFamily="34" charset="0"/>
              </a:rPr>
              <a:t>Fråværet 19-20: det vart ikkje ført fråvær frå 13.mars 20. Fråværet 20-21 og 21-22: koronatiltak og det meste av fråværet vart «ikkje-teljande»</a:t>
            </a:r>
          </a:p>
          <a:p>
            <a:pPr lvl="0">
              <a:spcBef>
                <a:spcPts val="480"/>
              </a:spcBef>
            </a:pPr>
            <a:endParaRPr lang="nn-NO" sz="900">
              <a:latin typeface="Calibri" panose="020F0502020204030204" pitchFamily="34" charset="0"/>
              <a:cs typeface="Calibri" panose="020F0502020204030204" pitchFamily="34" charset="0"/>
            </a:endParaRPr>
          </a:p>
          <a:p>
            <a:pPr lvl="0">
              <a:spcBef>
                <a:spcPts val="480"/>
              </a:spcBef>
            </a:pPr>
            <a:r>
              <a:rPr lang="nn-NO" sz="1200">
                <a:latin typeface="Calibri" panose="020F0502020204030204" pitchFamily="34" charset="0"/>
                <a:cs typeface="Calibri" panose="020F0502020204030204" pitchFamily="34" charset="0"/>
              </a:rPr>
              <a:t>Siste åra har vi vore tilbake til normalen, dvs. alt fråvær skal førast og grensa for å ikkje få karakter i faget er 10% </a:t>
            </a:r>
            <a:r>
              <a:rPr lang="nn-NO" sz="1200" err="1">
                <a:latin typeface="Calibri" panose="020F0502020204030204" pitchFamily="34" charset="0"/>
                <a:cs typeface="Calibri" panose="020F0502020204030204" pitchFamily="34" charset="0"/>
              </a:rPr>
              <a:t>udokumentert</a:t>
            </a:r>
            <a:r>
              <a:rPr lang="nn-NO" sz="1200">
                <a:latin typeface="Calibri" panose="020F0502020204030204" pitchFamily="34" charset="0"/>
                <a:cs typeface="Calibri" panose="020F0502020204030204" pitchFamily="34" charset="0"/>
              </a:rPr>
              <a:t> fråvær. </a:t>
            </a:r>
          </a:p>
          <a:p>
            <a:pPr lvl="0">
              <a:spcBef>
                <a:spcPts val="480"/>
              </a:spcBef>
            </a:pPr>
            <a:r>
              <a:rPr lang="nn-NO" sz="1200">
                <a:latin typeface="Calibri" panose="020F0502020204030204" pitchFamily="34" charset="0"/>
                <a:cs typeface="Calibri" panose="020F0502020204030204" pitchFamily="34" charset="0"/>
              </a:rPr>
              <a:t>22/23 og 23/24 tilnærma likt fråvær. Noko opp sist skuleår.</a:t>
            </a:r>
          </a:p>
        </p:txBody>
      </p:sp>
      <p:pic>
        <p:nvPicPr>
          <p:cNvPr id="3" name="Bilde 2">
            <a:extLst>
              <a:ext uri="{FF2B5EF4-FFF2-40B4-BE49-F238E27FC236}">
                <a16:creationId xmlns:a16="http://schemas.microsoft.com/office/drawing/2014/main" id="{ADEE3B51-3A49-4964-BA7B-8EC61A25C2FA}"/>
              </a:ext>
            </a:extLst>
          </p:cNvPr>
          <p:cNvPicPr>
            <a:picLocks noChangeAspect="1"/>
          </p:cNvPicPr>
          <p:nvPr/>
        </p:nvPicPr>
        <p:blipFill>
          <a:blip r:embed="rId3"/>
          <a:stretch>
            <a:fillRect/>
          </a:stretch>
        </p:blipFill>
        <p:spPr>
          <a:xfrm>
            <a:off x="1047999" y="1448873"/>
            <a:ext cx="3815367" cy="2543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2366A3-0EDE-4AAC-B2A4-DAAADDD201A0}"/>
              </a:ext>
            </a:extLst>
          </p:cNvPr>
          <p:cNvSpPr>
            <a:spLocks noGrp="1"/>
          </p:cNvSpPr>
          <p:nvPr>
            <p:ph type="title"/>
          </p:nvPr>
        </p:nvSpPr>
        <p:spPr/>
        <p:txBody>
          <a:bodyPr/>
          <a:lstStyle/>
          <a:p>
            <a:pPr algn="ctr"/>
            <a:r>
              <a:rPr lang="nb-NO"/>
              <a:t>Timeplanorganisering</a:t>
            </a:r>
          </a:p>
        </p:txBody>
      </p:sp>
      <p:sp>
        <p:nvSpPr>
          <p:cNvPr id="3" name="Plassholder for tekst 2">
            <a:extLst>
              <a:ext uri="{FF2B5EF4-FFF2-40B4-BE49-F238E27FC236}">
                <a16:creationId xmlns:a16="http://schemas.microsoft.com/office/drawing/2014/main" id="{02889DE1-6E64-478A-8A6F-0DCFE507C3FD}"/>
              </a:ext>
            </a:extLst>
          </p:cNvPr>
          <p:cNvSpPr>
            <a:spLocks noGrp="1"/>
          </p:cNvSpPr>
          <p:nvPr>
            <p:ph type="body" idx="1"/>
          </p:nvPr>
        </p:nvSpPr>
        <p:spPr>
          <a:xfrm>
            <a:off x="969966" y="1349375"/>
            <a:ext cx="7088553" cy="3201987"/>
          </a:xfrm>
        </p:spPr>
        <p:txBody>
          <a:bodyPr/>
          <a:lstStyle/>
          <a:p>
            <a:r>
              <a:rPr lang="nb-NO" sz="2000" err="1"/>
              <a:t>Skuleåret</a:t>
            </a:r>
            <a:r>
              <a:rPr lang="nb-NO" sz="2000"/>
              <a:t> 2020-2021 gjekk vi over </a:t>
            </a:r>
            <a:r>
              <a:rPr lang="nb-NO" sz="2000" err="1"/>
              <a:t>frå</a:t>
            </a:r>
            <a:r>
              <a:rPr lang="nb-NO" sz="2000"/>
              <a:t> enkelt- og </a:t>
            </a:r>
            <a:r>
              <a:rPr lang="nb-NO" sz="2000" err="1"/>
              <a:t>dobbeltimar</a:t>
            </a:r>
            <a:r>
              <a:rPr lang="nb-NO" sz="2000"/>
              <a:t> til heile eller halve </a:t>
            </a:r>
            <a:r>
              <a:rPr lang="nb-NO" sz="2000" err="1"/>
              <a:t>dagar</a:t>
            </a:r>
            <a:r>
              <a:rPr lang="nb-NO" sz="2000"/>
              <a:t> med fag. Slik også </a:t>
            </a:r>
            <a:r>
              <a:rPr lang="nb-NO" sz="2000" err="1"/>
              <a:t>skuleåret</a:t>
            </a:r>
            <a:r>
              <a:rPr lang="nb-NO" sz="2000"/>
              <a:t> 2021-2022.</a:t>
            </a:r>
          </a:p>
          <a:p>
            <a:r>
              <a:rPr lang="nb-NO" sz="2000" err="1"/>
              <a:t>Skuleåret</a:t>
            </a:r>
            <a:r>
              <a:rPr lang="nb-NO" sz="2000"/>
              <a:t> 2022-2023 justerte vi timeplanen til to fag per dag, men med </a:t>
            </a:r>
            <a:r>
              <a:rPr lang="nb-NO" sz="2000" err="1"/>
              <a:t>nokre</a:t>
            </a:r>
            <a:r>
              <a:rPr lang="nb-NO" sz="2000"/>
              <a:t> </a:t>
            </a:r>
            <a:r>
              <a:rPr lang="nb-NO" sz="2000" err="1"/>
              <a:t>tilpassingar</a:t>
            </a:r>
            <a:r>
              <a:rPr lang="nb-NO" sz="2000"/>
              <a:t>. Den organiseringa held vi på også til </a:t>
            </a:r>
            <a:r>
              <a:rPr lang="nb-NO" sz="2000" err="1"/>
              <a:t>skuleåret</a:t>
            </a:r>
            <a:r>
              <a:rPr lang="nb-NO" sz="2000"/>
              <a:t> 2025-2026</a:t>
            </a:r>
          </a:p>
          <a:p>
            <a:r>
              <a:rPr lang="nb-NO" sz="2000" err="1"/>
              <a:t>Kvifor</a:t>
            </a:r>
            <a:r>
              <a:rPr lang="nb-NO" sz="2000"/>
              <a:t>?</a:t>
            </a:r>
          </a:p>
          <a:p>
            <a:r>
              <a:rPr lang="nb-NO" sz="2000"/>
              <a:t>For å få </a:t>
            </a:r>
            <a:r>
              <a:rPr lang="nb-NO" sz="2000" err="1"/>
              <a:t>meir</a:t>
            </a:r>
            <a:r>
              <a:rPr lang="nb-NO" sz="2000"/>
              <a:t> ro i </a:t>
            </a:r>
            <a:r>
              <a:rPr lang="nb-NO" sz="2000" err="1"/>
              <a:t>skulen</a:t>
            </a:r>
            <a:endParaRPr lang="nb-NO" sz="2000"/>
          </a:p>
          <a:p>
            <a:r>
              <a:rPr lang="nb-NO" sz="2000"/>
              <a:t>For å støtte opp under tenkinga i Fagfornyinga; </a:t>
            </a:r>
            <a:r>
              <a:rPr lang="nb-NO" sz="2000" err="1"/>
              <a:t>djupnelæring</a:t>
            </a:r>
            <a:r>
              <a:rPr lang="nb-NO" sz="2000"/>
              <a:t>, </a:t>
            </a:r>
            <a:r>
              <a:rPr lang="nb-NO" sz="2000" err="1"/>
              <a:t>forskande</a:t>
            </a:r>
            <a:r>
              <a:rPr lang="nb-NO" sz="2000"/>
              <a:t> tilnærming, </a:t>
            </a:r>
            <a:r>
              <a:rPr lang="nb-NO" sz="2000" err="1"/>
              <a:t>tverrfaglegheit</a:t>
            </a:r>
            <a:endParaRPr lang="nb-NO" sz="2000"/>
          </a:p>
        </p:txBody>
      </p:sp>
    </p:spTree>
    <p:extLst>
      <p:ext uri="{BB962C8B-B14F-4D97-AF65-F5344CB8AC3E}">
        <p14:creationId xmlns:p14="http://schemas.microsoft.com/office/powerpoint/2010/main" val="149892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284289-7BE7-44E7-BAFC-E59613C9E5B7}"/>
              </a:ext>
            </a:extLst>
          </p:cNvPr>
          <p:cNvSpPr>
            <a:spLocks noGrp="1"/>
          </p:cNvSpPr>
          <p:nvPr>
            <p:ph type="title"/>
          </p:nvPr>
        </p:nvSpPr>
        <p:spPr/>
        <p:txBody>
          <a:bodyPr/>
          <a:lstStyle/>
          <a:p>
            <a:pPr algn="ctr"/>
            <a:r>
              <a:rPr lang="nb-NO"/>
              <a:t>Timeplanorganisering</a:t>
            </a:r>
          </a:p>
        </p:txBody>
      </p:sp>
      <p:sp>
        <p:nvSpPr>
          <p:cNvPr id="3" name="Plassholder for tekst 2">
            <a:extLst>
              <a:ext uri="{FF2B5EF4-FFF2-40B4-BE49-F238E27FC236}">
                <a16:creationId xmlns:a16="http://schemas.microsoft.com/office/drawing/2014/main" id="{D277E755-9E44-4D68-8912-C3002173F9B5}"/>
              </a:ext>
            </a:extLst>
          </p:cNvPr>
          <p:cNvSpPr>
            <a:spLocks noGrp="1"/>
          </p:cNvSpPr>
          <p:nvPr>
            <p:ph type="body" idx="1"/>
          </p:nvPr>
        </p:nvSpPr>
        <p:spPr>
          <a:xfrm>
            <a:off x="969966" y="1349375"/>
            <a:ext cx="7397997" cy="3201987"/>
          </a:xfrm>
        </p:spPr>
        <p:txBody>
          <a:bodyPr/>
          <a:lstStyle/>
          <a:p>
            <a:r>
              <a:rPr lang="nb-NO" sz="2000"/>
              <a:t>Alle fag har </a:t>
            </a:r>
            <a:r>
              <a:rPr lang="nb-NO" sz="2000" err="1"/>
              <a:t>eit</a:t>
            </a:r>
            <a:r>
              <a:rPr lang="nb-NO" sz="2000"/>
              <a:t> </a:t>
            </a:r>
            <a:r>
              <a:rPr lang="nb-NO" sz="2000" err="1"/>
              <a:t>minstetimetal</a:t>
            </a:r>
            <a:r>
              <a:rPr lang="nb-NO" sz="2000"/>
              <a:t> - gitt i læreplanen</a:t>
            </a:r>
          </a:p>
          <a:p>
            <a:r>
              <a:rPr lang="nb-NO" sz="2000"/>
              <a:t>Vi når «</a:t>
            </a:r>
            <a:r>
              <a:rPr lang="nb-NO" sz="2000" err="1"/>
              <a:t>minstetimetalet</a:t>
            </a:r>
            <a:r>
              <a:rPr lang="nb-NO" sz="2000"/>
              <a:t>» til ulike tider på våren og målet er å få gitt mest mulig undervisning før eksamensperioden </a:t>
            </a:r>
            <a:r>
              <a:rPr lang="nb-NO" sz="2000" err="1"/>
              <a:t>startar</a:t>
            </a:r>
            <a:endParaRPr lang="nb-NO" sz="2000"/>
          </a:p>
          <a:p>
            <a:r>
              <a:rPr lang="nb-NO" sz="2000" err="1"/>
              <a:t>Nokre</a:t>
            </a:r>
            <a:r>
              <a:rPr lang="nb-NO" sz="2000"/>
              <a:t> fag vil bli ferdige </a:t>
            </a:r>
            <a:r>
              <a:rPr lang="nb-NO" sz="2000" err="1"/>
              <a:t>tidlegare</a:t>
            </a:r>
            <a:r>
              <a:rPr lang="nb-NO" sz="2000"/>
              <a:t> enn andre</a:t>
            </a:r>
          </a:p>
          <a:p>
            <a:r>
              <a:rPr lang="nb-NO" sz="2000" err="1"/>
              <a:t>Nokre</a:t>
            </a:r>
            <a:r>
              <a:rPr lang="nb-NO" sz="2000"/>
              <a:t> </a:t>
            </a:r>
            <a:r>
              <a:rPr lang="nb-NO" sz="2000" err="1"/>
              <a:t>elevar</a:t>
            </a:r>
            <a:r>
              <a:rPr lang="nb-NO" sz="2000"/>
              <a:t> kan dermed få fri heile eller halve </a:t>
            </a:r>
            <a:r>
              <a:rPr lang="nb-NO" sz="2000" err="1"/>
              <a:t>dagar</a:t>
            </a:r>
            <a:r>
              <a:rPr lang="nb-NO" sz="2000"/>
              <a:t> innimellom</a:t>
            </a:r>
          </a:p>
          <a:p>
            <a:endParaRPr lang="nb-NO" sz="2000"/>
          </a:p>
          <a:p>
            <a:r>
              <a:rPr lang="nb-NO" sz="2000"/>
              <a:t>Timeplanen varierer «</a:t>
            </a:r>
            <a:r>
              <a:rPr lang="nb-NO" sz="2000" err="1"/>
              <a:t>frå</a:t>
            </a:r>
            <a:r>
              <a:rPr lang="nb-NO" sz="2000"/>
              <a:t> dag til dag» og «veke til veke»</a:t>
            </a:r>
          </a:p>
        </p:txBody>
      </p:sp>
      <p:sp>
        <p:nvSpPr>
          <p:cNvPr id="4" name="Plassholder for tekst 3">
            <a:extLst>
              <a:ext uri="{FF2B5EF4-FFF2-40B4-BE49-F238E27FC236}">
                <a16:creationId xmlns:a16="http://schemas.microsoft.com/office/drawing/2014/main" id="{25B13DAC-CD9B-4186-AC98-1651E42AFD2D}"/>
              </a:ext>
            </a:extLst>
          </p:cNvPr>
          <p:cNvSpPr>
            <a:spLocks noGrp="1"/>
          </p:cNvSpPr>
          <p:nvPr>
            <p:ph type="body" idx="2"/>
          </p:nvPr>
        </p:nvSpPr>
        <p:spPr>
          <a:xfrm>
            <a:off x="8530466" y="3832226"/>
            <a:ext cx="226183" cy="217488"/>
          </a:xfrm>
        </p:spPr>
        <p:txBody>
          <a:bodyPr/>
          <a:lstStyle/>
          <a:p>
            <a:endParaRPr lang="nb-NO"/>
          </a:p>
        </p:txBody>
      </p:sp>
    </p:spTree>
    <p:extLst>
      <p:ext uri="{BB962C8B-B14F-4D97-AF65-F5344CB8AC3E}">
        <p14:creationId xmlns:p14="http://schemas.microsoft.com/office/powerpoint/2010/main" val="12709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B9A738-5A97-4D00-8A48-BFB0586B4765}"/>
              </a:ext>
            </a:extLst>
          </p:cNvPr>
          <p:cNvSpPr>
            <a:spLocks noGrp="1"/>
          </p:cNvSpPr>
          <p:nvPr>
            <p:ph type="title"/>
          </p:nvPr>
        </p:nvSpPr>
        <p:spPr/>
        <p:txBody>
          <a:bodyPr/>
          <a:lstStyle/>
          <a:p>
            <a:pPr algn="ctr"/>
            <a:r>
              <a:rPr lang="nb-NO"/>
              <a:t>VIS-app. Kun for </a:t>
            </a:r>
            <a:r>
              <a:rPr lang="nb-NO" err="1"/>
              <a:t>elevar</a:t>
            </a:r>
            <a:endParaRPr lang="nb-NO"/>
          </a:p>
        </p:txBody>
      </p:sp>
      <p:sp>
        <p:nvSpPr>
          <p:cNvPr id="3" name="Plassholder for tekst 2">
            <a:extLst>
              <a:ext uri="{FF2B5EF4-FFF2-40B4-BE49-F238E27FC236}">
                <a16:creationId xmlns:a16="http://schemas.microsoft.com/office/drawing/2014/main" id="{1CABCA82-801B-4016-9A6E-B33462BC59A5}"/>
              </a:ext>
            </a:extLst>
          </p:cNvPr>
          <p:cNvSpPr>
            <a:spLocks noGrp="1"/>
          </p:cNvSpPr>
          <p:nvPr>
            <p:ph type="body" idx="1"/>
          </p:nvPr>
        </p:nvSpPr>
        <p:spPr>
          <a:xfrm>
            <a:off x="969966" y="1311275"/>
            <a:ext cx="7710818" cy="3201987"/>
          </a:xfrm>
        </p:spPr>
        <p:txBody>
          <a:bodyPr/>
          <a:lstStyle/>
          <a:p>
            <a:r>
              <a:rPr lang="nb-NO" sz="2000" err="1"/>
              <a:t>Elevane</a:t>
            </a:r>
            <a:r>
              <a:rPr lang="nb-NO" sz="2000"/>
              <a:t> må legge inn </a:t>
            </a:r>
            <a:r>
              <a:rPr lang="nb-NO" sz="2000" err="1"/>
              <a:t>app’en</a:t>
            </a:r>
            <a:r>
              <a:rPr lang="nb-NO" sz="2000"/>
              <a:t> VISMA </a:t>
            </a:r>
            <a:r>
              <a:rPr lang="nb-NO" sz="2000" err="1"/>
              <a:t>InSchool</a:t>
            </a:r>
            <a:r>
              <a:rPr lang="nb-NO" sz="2000"/>
              <a:t> på </a:t>
            </a:r>
            <a:r>
              <a:rPr lang="nb-NO" sz="2000" err="1"/>
              <a:t>telefonane</a:t>
            </a:r>
            <a:r>
              <a:rPr lang="nb-NO" sz="2000"/>
              <a:t> sine</a:t>
            </a:r>
          </a:p>
          <a:p>
            <a:r>
              <a:rPr lang="nb-NO" sz="2000" err="1"/>
              <a:t>Elevane</a:t>
            </a:r>
            <a:r>
              <a:rPr lang="nb-NO" sz="2000"/>
              <a:t> må ha den for å sjå timeplanen</a:t>
            </a:r>
          </a:p>
          <a:p>
            <a:endParaRPr lang="nb-NO" sz="2000"/>
          </a:p>
          <a:p>
            <a:r>
              <a:rPr lang="nb-NO" sz="2000">
                <a:solidFill>
                  <a:schemeClr val="tx1"/>
                </a:solidFill>
              </a:rPr>
              <a:t>Appen er </a:t>
            </a:r>
            <a:r>
              <a:rPr lang="nb-NO" sz="2000" err="1">
                <a:solidFill>
                  <a:schemeClr val="tx1"/>
                </a:solidFill>
              </a:rPr>
              <a:t>ikkje</a:t>
            </a:r>
            <a:r>
              <a:rPr lang="nb-NO" sz="2000">
                <a:solidFill>
                  <a:schemeClr val="tx1"/>
                </a:solidFill>
              </a:rPr>
              <a:t> for foreldre – foreldre MÅ bruke PC. </a:t>
            </a:r>
          </a:p>
          <a:p>
            <a:pPr marL="76200" indent="0">
              <a:buNone/>
            </a:pPr>
            <a:endParaRPr lang="nb-NO" sz="2000"/>
          </a:p>
          <a:p>
            <a:endParaRPr lang="nb-NO"/>
          </a:p>
        </p:txBody>
      </p:sp>
      <p:sp>
        <p:nvSpPr>
          <p:cNvPr id="4" name="Plassholder for tekst 3">
            <a:extLst>
              <a:ext uri="{FF2B5EF4-FFF2-40B4-BE49-F238E27FC236}">
                <a16:creationId xmlns:a16="http://schemas.microsoft.com/office/drawing/2014/main" id="{A18FFE62-0314-4B69-A052-28677902CBD5}"/>
              </a:ext>
            </a:extLst>
          </p:cNvPr>
          <p:cNvSpPr>
            <a:spLocks noGrp="1"/>
          </p:cNvSpPr>
          <p:nvPr>
            <p:ph type="body" idx="2"/>
          </p:nvPr>
        </p:nvSpPr>
        <p:spPr>
          <a:xfrm>
            <a:off x="8416089" y="3639553"/>
            <a:ext cx="340560" cy="464304"/>
          </a:xfrm>
        </p:spPr>
        <p:txBody>
          <a:bodyPr/>
          <a:lstStyle/>
          <a:p>
            <a:endParaRPr lang="nb-NO"/>
          </a:p>
        </p:txBody>
      </p:sp>
      <p:pic>
        <p:nvPicPr>
          <p:cNvPr id="6" name="Bilde 5">
            <a:extLst>
              <a:ext uri="{FF2B5EF4-FFF2-40B4-BE49-F238E27FC236}">
                <a16:creationId xmlns:a16="http://schemas.microsoft.com/office/drawing/2014/main" id="{608B183D-D431-4D7E-90F4-B3CFDB61F9E7}"/>
              </a:ext>
            </a:extLst>
          </p:cNvPr>
          <p:cNvPicPr>
            <a:picLocks noChangeAspect="1"/>
          </p:cNvPicPr>
          <p:nvPr/>
        </p:nvPicPr>
        <p:blipFill>
          <a:blip r:embed="rId2"/>
          <a:stretch>
            <a:fillRect/>
          </a:stretch>
        </p:blipFill>
        <p:spPr>
          <a:xfrm>
            <a:off x="4106645" y="2993465"/>
            <a:ext cx="1025302" cy="961221"/>
          </a:xfrm>
          <a:prstGeom prst="rect">
            <a:avLst/>
          </a:prstGeom>
        </p:spPr>
      </p:pic>
    </p:spTree>
    <p:extLst>
      <p:ext uri="{BB962C8B-B14F-4D97-AF65-F5344CB8AC3E}">
        <p14:creationId xmlns:p14="http://schemas.microsoft.com/office/powerpoint/2010/main" val="24598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o-NO" sz="3000" b="1">
                <a:latin typeface="Arial"/>
                <a:ea typeface="Arial"/>
                <a:cs typeface="Arial"/>
                <a:sym typeface="Arial"/>
              </a:rPr>
              <a:t>Trivsel og psykisk helse</a:t>
            </a:r>
            <a:endParaRPr sz="3000" b="1">
              <a:latin typeface="Arial"/>
              <a:ea typeface="Arial"/>
              <a:cs typeface="Arial"/>
              <a:sym typeface="Arial"/>
            </a:endParaRPr>
          </a:p>
        </p:txBody>
      </p:sp>
      <p:sp>
        <p:nvSpPr>
          <p:cNvPr id="129" name="Google Shape;129;p24"/>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800"/>
              <a:buFont typeface="Arial"/>
              <a:buNone/>
            </a:pPr>
            <a:r>
              <a:rPr lang="no-NO" sz="1800">
                <a:solidFill>
                  <a:schemeClr val="tx1"/>
                </a:solidFill>
                <a:latin typeface="Calibri" panose="020F0502020204030204" pitchFamily="34" charset="0"/>
                <a:ea typeface="Arial"/>
                <a:cs typeface="Calibri" panose="020F0502020204030204" pitchFamily="34" charset="0"/>
                <a:sym typeface="Arial"/>
              </a:rPr>
              <a:t>Ulstein vidaregåande skule nyttar skuleoppstartprogrammet</a:t>
            </a:r>
            <a:endParaRPr sz="18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560"/>
              </a:spcBef>
              <a:spcAft>
                <a:spcPts val="0"/>
              </a:spcAft>
              <a:buClr>
                <a:srgbClr val="C2AF00"/>
              </a:buClr>
              <a:buSzPts val="2800"/>
              <a:buFont typeface="Arial"/>
              <a:buNone/>
            </a:pPr>
            <a:r>
              <a:rPr lang="no-NO" sz="1800" b="1">
                <a:solidFill>
                  <a:schemeClr val="tx1"/>
                </a:solidFill>
                <a:latin typeface="Calibri" panose="020F0502020204030204" pitchFamily="34" charset="0"/>
                <a:ea typeface="Arial"/>
                <a:cs typeface="Calibri" panose="020F0502020204030204" pitchFamily="34" charset="0"/>
                <a:sym typeface="Arial"/>
              </a:rPr>
              <a:t>VIP-makkerskap</a:t>
            </a:r>
            <a:r>
              <a:rPr lang="no-NO" sz="1800">
                <a:solidFill>
                  <a:schemeClr val="tx1"/>
                </a:solidFill>
                <a:latin typeface="Calibri" panose="020F0502020204030204" pitchFamily="34" charset="0"/>
                <a:ea typeface="Arial"/>
                <a:cs typeface="Calibri" panose="020F0502020204030204" pitchFamily="34" charset="0"/>
                <a:sym typeface="Arial"/>
              </a:rPr>
              <a:t> ved skulestart.</a:t>
            </a:r>
            <a:endParaRPr sz="18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endParaRPr sz="12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tx1"/>
                </a:solidFill>
                <a:latin typeface="Calibri" panose="020F0502020204030204" pitchFamily="34" charset="0"/>
                <a:ea typeface="Arial"/>
                <a:cs typeface="Calibri" panose="020F0502020204030204" pitchFamily="34" charset="0"/>
                <a:sym typeface="Arial"/>
              </a:rPr>
              <a:t>Det er minimum eit 9 vekers opplegg som skal hjelpe elevane å bli betre</a:t>
            </a:r>
            <a:endParaRPr sz="18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tx1"/>
                </a:solidFill>
                <a:latin typeface="Calibri" panose="020F0502020204030204" pitchFamily="34" charset="0"/>
                <a:ea typeface="Arial"/>
                <a:cs typeface="Calibri" panose="020F0502020204030204" pitchFamily="34" charset="0"/>
                <a:sym typeface="Arial"/>
              </a:rPr>
              <a:t>kjende med kvarandre og skape tryggleik desse første skulevekene.</a:t>
            </a:r>
            <a:endParaRPr sz="18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endParaRPr sz="12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tx1"/>
                </a:solidFill>
                <a:latin typeface="Calibri" panose="020F0502020204030204" pitchFamily="34" charset="0"/>
                <a:ea typeface="Arial"/>
                <a:cs typeface="Calibri" panose="020F0502020204030204" pitchFamily="34" charset="0"/>
                <a:sym typeface="Arial"/>
              </a:rPr>
              <a:t>Vi køyrer programmet </a:t>
            </a:r>
            <a:r>
              <a:rPr lang="no-NO" sz="1800" b="1">
                <a:solidFill>
                  <a:schemeClr val="tx1"/>
                </a:solidFill>
                <a:latin typeface="Calibri" panose="020F0502020204030204" pitchFamily="34" charset="0"/>
                <a:ea typeface="Arial"/>
                <a:cs typeface="Calibri" panose="020F0502020204030204" pitchFamily="34" charset="0"/>
                <a:sym typeface="Arial"/>
              </a:rPr>
              <a:t>VIP-</a:t>
            </a:r>
            <a:r>
              <a:rPr lang="nb-NO" sz="1800" b="1">
                <a:solidFill>
                  <a:schemeClr val="tx1"/>
                </a:solidFill>
                <a:latin typeface="Calibri" panose="020F0502020204030204" pitchFamily="34" charset="0"/>
                <a:ea typeface="Arial"/>
                <a:cs typeface="Calibri" panose="020F0502020204030204" pitchFamily="34" charset="0"/>
                <a:sym typeface="Arial"/>
              </a:rPr>
              <a:t>snakk om det</a:t>
            </a:r>
            <a:r>
              <a:rPr lang="no-NO" sz="1800">
                <a:solidFill>
                  <a:schemeClr val="tx1"/>
                </a:solidFill>
                <a:latin typeface="Calibri" panose="020F0502020204030204" pitchFamily="34" charset="0"/>
                <a:ea typeface="Arial"/>
                <a:cs typeface="Calibri" panose="020F0502020204030204" pitchFamily="34" charset="0"/>
                <a:sym typeface="Arial"/>
              </a:rPr>
              <a:t> for Vg1 rundt midten av skuleåret.</a:t>
            </a:r>
            <a:endParaRPr sz="18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endParaRPr sz="1200">
              <a:solidFill>
                <a:schemeClr val="tx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tx1"/>
                </a:solidFill>
                <a:latin typeface="Calibri" panose="020F0502020204030204" pitchFamily="34" charset="0"/>
                <a:ea typeface="Arial"/>
                <a:cs typeface="Calibri" panose="020F0502020204030204" pitchFamily="34" charset="0"/>
                <a:sym typeface="Arial"/>
              </a:rPr>
              <a:t>Vestre Viken står for opplegget for begge programma.</a:t>
            </a:r>
            <a:endParaRPr sz="180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lang="nb-NO" sz="1200">
              <a:solidFill>
                <a:schemeClr val="tx1"/>
              </a:solidFill>
            </a:endParaRPr>
          </a:p>
          <a:p>
            <a:pPr marL="0" lvl="0" indent="0" algn="l" rtl="0">
              <a:spcBef>
                <a:spcPts val="480"/>
              </a:spcBef>
              <a:spcAft>
                <a:spcPts val="0"/>
              </a:spcAft>
              <a:buNone/>
            </a:pPr>
            <a:r>
              <a:rPr lang="nb-NO" sz="1800">
                <a:solidFill>
                  <a:schemeClr val="tx1"/>
                </a:solidFill>
              </a:rPr>
              <a:t>Kartleggingsprogrammet SPEKTER kan bli brukt </a:t>
            </a:r>
            <a:r>
              <a:rPr lang="nb-NO" sz="1800" err="1">
                <a:solidFill>
                  <a:schemeClr val="tx1"/>
                </a:solidFill>
              </a:rPr>
              <a:t>førebyggande</a:t>
            </a:r>
            <a:endParaRPr sz="18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o-NO" sz="3000" b="1">
                <a:latin typeface="Arial"/>
                <a:ea typeface="Arial"/>
                <a:cs typeface="Arial"/>
                <a:sym typeface="Arial"/>
              </a:rPr>
              <a:t>Rusarbeidet i vidaregåande opplæring</a:t>
            </a:r>
            <a:endParaRPr sz="3000" b="1">
              <a:latin typeface="Arial"/>
              <a:ea typeface="Arial"/>
              <a:cs typeface="Arial"/>
              <a:sym typeface="Arial"/>
            </a:endParaRPr>
          </a:p>
        </p:txBody>
      </p:sp>
      <p:sp>
        <p:nvSpPr>
          <p:cNvPr id="143" name="Google Shape;143;p26"/>
          <p:cNvSpPr txBox="1">
            <a:spLocks noGrp="1"/>
          </p:cNvSpPr>
          <p:nvPr>
            <p:ph type="body" idx="1"/>
          </p:nvPr>
        </p:nvSpPr>
        <p:spPr>
          <a:xfrm>
            <a:off x="3403928" y="1364875"/>
            <a:ext cx="4925961" cy="2994117"/>
          </a:xfrm>
          <a:prstGeom prst="rect">
            <a:avLst/>
          </a:prstGeom>
        </p:spPr>
        <p:txBody>
          <a:bodyPr spcFirstLastPara="1" wrap="square" lIns="0" tIns="0" rIns="0" bIns="0" anchor="t" anchorCtr="0">
            <a:noAutofit/>
          </a:bodyPr>
          <a:lstStyle/>
          <a:p>
            <a:pPr marL="0" lvl="0" indent="0">
              <a:spcBef>
                <a:spcPts val="0"/>
              </a:spcBef>
              <a:buClr>
                <a:schemeClr val="dk1"/>
              </a:buClr>
              <a:buSzPts val="2000"/>
              <a:buNone/>
            </a:pPr>
            <a:r>
              <a:rPr lang="no-NO" sz="1600">
                <a:solidFill>
                  <a:schemeClr val="dk1"/>
                </a:solidFill>
              </a:rPr>
              <a:t>Plan for rusarbeid finn ein på fylket si heimeside</a:t>
            </a:r>
            <a:r>
              <a:rPr lang="nb-NO" sz="1600">
                <a:solidFill>
                  <a:schemeClr val="dk1"/>
                </a:solidFill>
              </a:rPr>
              <a:t>: </a:t>
            </a:r>
            <a:r>
              <a:rPr lang="nb-NO" sz="1600" err="1">
                <a:hlinkClick r:id="rId3"/>
              </a:rPr>
              <a:t>Rusførebygging</a:t>
            </a:r>
            <a:r>
              <a:rPr lang="nb-NO" sz="1600">
                <a:hlinkClick r:id="rId3"/>
              </a:rPr>
              <a:t> i skolen (Rusplan) - Møre og Romsdal fylkeskommune</a:t>
            </a:r>
            <a:endParaRPr lang="nb-NO" sz="1600">
              <a:solidFill>
                <a:schemeClr val="dk1"/>
              </a:solidFill>
            </a:endParaRPr>
          </a:p>
          <a:p>
            <a:pPr marL="0" lvl="0" indent="0">
              <a:spcBef>
                <a:spcPts val="0"/>
              </a:spcBef>
              <a:buClr>
                <a:schemeClr val="dk1"/>
              </a:buClr>
              <a:buSzPts val="2000"/>
              <a:buNone/>
            </a:pPr>
            <a:r>
              <a:rPr lang="nb-NO" sz="1600">
                <a:solidFill>
                  <a:schemeClr val="dk1"/>
                </a:solidFill>
              </a:rPr>
              <a:t>…og via </a:t>
            </a:r>
            <a:r>
              <a:rPr lang="nb-NO" sz="1600" err="1">
                <a:solidFill>
                  <a:schemeClr val="dk1"/>
                </a:solidFill>
              </a:rPr>
              <a:t>skulen</a:t>
            </a:r>
            <a:r>
              <a:rPr lang="nb-NO" sz="1600">
                <a:solidFill>
                  <a:schemeClr val="dk1"/>
                </a:solidFill>
              </a:rPr>
              <a:t> si heimeside gjennom Om </a:t>
            </a:r>
            <a:r>
              <a:rPr lang="nb-NO" sz="1600" err="1">
                <a:solidFill>
                  <a:schemeClr val="dk1"/>
                </a:solidFill>
              </a:rPr>
              <a:t>skulen</a:t>
            </a:r>
            <a:r>
              <a:rPr lang="nb-NO" sz="1600">
                <a:solidFill>
                  <a:schemeClr val="dk1"/>
                </a:solidFill>
              </a:rPr>
              <a:t>/Planar, </a:t>
            </a:r>
            <a:r>
              <a:rPr lang="nb-NO" sz="1600" err="1">
                <a:solidFill>
                  <a:schemeClr val="dk1"/>
                </a:solidFill>
              </a:rPr>
              <a:t>reglar</a:t>
            </a:r>
            <a:r>
              <a:rPr lang="nb-NO" sz="1600">
                <a:solidFill>
                  <a:schemeClr val="dk1"/>
                </a:solidFill>
              </a:rPr>
              <a:t> og forskrifter.</a:t>
            </a:r>
          </a:p>
          <a:p>
            <a:pPr marL="0" lvl="0" indent="0">
              <a:spcBef>
                <a:spcPts val="0"/>
              </a:spcBef>
              <a:buClr>
                <a:schemeClr val="dk1"/>
              </a:buClr>
              <a:buSzPts val="2000"/>
              <a:buNone/>
            </a:pPr>
            <a:endParaRPr lang="nb-NO" sz="1600">
              <a:solidFill>
                <a:schemeClr val="dk1"/>
              </a:solidFill>
            </a:endParaRPr>
          </a:p>
          <a:p>
            <a:pPr marL="0" lvl="0" indent="0">
              <a:spcBef>
                <a:spcPts val="0"/>
              </a:spcBef>
              <a:buClr>
                <a:schemeClr val="dk1"/>
              </a:buClr>
              <a:buSzPts val="2000"/>
              <a:buNone/>
            </a:pPr>
            <a:r>
              <a:rPr lang="nb-NO" sz="1600">
                <a:solidFill>
                  <a:schemeClr val="dk1"/>
                </a:solidFill>
              </a:rPr>
              <a:t>Rusplanen er </a:t>
            </a:r>
            <a:r>
              <a:rPr lang="nb-NO" sz="1600" err="1">
                <a:solidFill>
                  <a:schemeClr val="dk1"/>
                </a:solidFill>
              </a:rPr>
              <a:t>ein</a:t>
            </a:r>
            <a:r>
              <a:rPr lang="nb-NO" sz="1600">
                <a:solidFill>
                  <a:schemeClr val="dk1"/>
                </a:solidFill>
              </a:rPr>
              <a:t> f</a:t>
            </a:r>
            <a:r>
              <a:rPr lang="no-NO" sz="1600">
                <a:solidFill>
                  <a:schemeClr val="dk1"/>
                </a:solidFill>
              </a:rPr>
              <a:t>elles plan for dei fylkeskommunale </a:t>
            </a:r>
            <a:r>
              <a:rPr lang="nb-NO" sz="1600" err="1">
                <a:solidFill>
                  <a:schemeClr val="dk1"/>
                </a:solidFill>
              </a:rPr>
              <a:t>vidaregåande</a:t>
            </a:r>
            <a:r>
              <a:rPr lang="nb-NO" sz="1600">
                <a:solidFill>
                  <a:schemeClr val="dk1"/>
                </a:solidFill>
              </a:rPr>
              <a:t> </a:t>
            </a:r>
            <a:r>
              <a:rPr lang="no-NO" sz="1600">
                <a:solidFill>
                  <a:schemeClr val="dk1"/>
                </a:solidFill>
              </a:rPr>
              <a:t>skulane.</a:t>
            </a:r>
            <a:endParaRPr lang="nb-NO" sz="1600">
              <a:solidFill>
                <a:schemeClr val="dk1"/>
              </a:solidFill>
            </a:endParaRPr>
          </a:p>
          <a:p>
            <a:pPr marL="0" lvl="0" indent="0">
              <a:spcBef>
                <a:spcPts val="0"/>
              </a:spcBef>
              <a:buClr>
                <a:schemeClr val="dk1"/>
              </a:buClr>
              <a:buSzPts val="2000"/>
              <a:buNone/>
            </a:pPr>
            <a:endParaRPr sz="1600">
              <a:solidFill>
                <a:schemeClr val="dk1"/>
              </a:solidFill>
            </a:endParaRPr>
          </a:p>
          <a:p>
            <a:pPr marL="0" lvl="0" indent="0" algn="l" rtl="0">
              <a:spcBef>
                <a:spcPts val="0"/>
              </a:spcBef>
              <a:spcAft>
                <a:spcPts val="0"/>
              </a:spcAft>
              <a:buClr>
                <a:schemeClr val="dk1"/>
              </a:buClr>
              <a:buSzPts val="2000"/>
              <a:buFont typeface="Calibri"/>
              <a:buNone/>
            </a:pPr>
            <a:r>
              <a:rPr lang="no-NO" sz="1600">
                <a:solidFill>
                  <a:schemeClr val="dk1"/>
                </a:solidFill>
              </a:rPr>
              <a:t>Forankringsarbeid lokalt på skulane. </a:t>
            </a:r>
            <a:endParaRPr lang="nb-NO" sz="1600">
              <a:solidFill>
                <a:schemeClr val="dk1"/>
              </a:solidFill>
            </a:endParaRPr>
          </a:p>
          <a:p>
            <a:pPr marL="0" lvl="0" indent="0" algn="l" rtl="0">
              <a:spcBef>
                <a:spcPts val="0"/>
              </a:spcBef>
              <a:spcAft>
                <a:spcPts val="0"/>
              </a:spcAft>
              <a:buClr>
                <a:schemeClr val="dk1"/>
              </a:buClr>
              <a:buSzPts val="2000"/>
              <a:buFont typeface="Calibri"/>
              <a:buNone/>
            </a:pPr>
            <a:endParaRPr lang="nb-NO" sz="1600">
              <a:solidFill>
                <a:schemeClr val="dk1"/>
              </a:solidFill>
            </a:endParaRPr>
          </a:p>
        </p:txBody>
      </p:sp>
      <p:pic>
        <p:nvPicPr>
          <p:cNvPr id="2" name="Bilde 1">
            <a:extLst>
              <a:ext uri="{FF2B5EF4-FFF2-40B4-BE49-F238E27FC236}">
                <a16:creationId xmlns:a16="http://schemas.microsoft.com/office/drawing/2014/main" id="{0AEDEA9F-30B0-437E-93BF-A8A8CCB11E41}"/>
              </a:ext>
            </a:extLst>
          </p:cNvPr>
          <p:cNvPicPr>
            <a:picLocks noChangeAspect="1"/>
          </p:cNvPicPr>
          <p:nvPr/>
        </p:nvPicPr>
        <p:blipFill>
          <a:blip r:embed="rId4"/>
          <a:stretch>
            <a:fillRect/>
          </a:stretch>
        </p:blipFill>
        <p:spPr>
          <a:xfrm>
            <a:off x="1014689" y="1318311"/>
            <a:ext cx="2166637" cy="29941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400" b="1">
                <a:solidFill>
                  <a:schemeClr val="dk1"/>
                </a:solidFill>
                <a:latin typeface="Arial"/>
                <a:ea typeface="Arial"/>
                <a:cs typeface="Arial"/>
                <a:sym typeface="Arial"/>
              </a:rPr>
              <a:t>Viktige punkt i </a:t>
            </a:r>
            <a:r>
              <a:rPr lang="nb-NO" sz="2400" b="1">
                <a:solidFill>
                  <a:schemeClr val="dk1"/>
                </a:solidFill>
                <a:latin typeface="Arial"/>
                <a:ea typeface="Arial"/>
                <a:cs typeface="Arial"/>
                <a:sym typeface="Arial"/>
              </a:rPr>
              <a:t>Fylkesstrategi for kvalitet i </a:t>
            </a:r>
            <a:r>
              <a:rPr lang="nb-NO" sz="2400" b="1" err="1">
                <a:solidFill>
                  <a:schemeClr val="dk1"/>
                </a:solidFill>
                <a:latin typeface="Arial"/>
                <a:ea typeface="Arial"/>
                <a:cs typeface="Arial"/>
                <a:sym typeface="Arial"/>
              </a:rPr>
              <a:t>vidaregåande</a:t>
            </a:r>
            <a:r>
              <a:rPr lang="nb-NO" sz="2400" b="1">
                <a:solidFill>
                  <a:schemeClr val="dk1"/>
                </a:solidFill>
                <a:latin typeface="Arial"/>
                <a:ea typeface="Arial"/>
                <a:cs typeface="Arial"/>
                <a:sym typeface="Arial"/>
              </a:rPr>
              <a:t> opplæring i M&amp;R 2024-2027</a:t>
            </a:r>
            <a:r>
              <a:rPr lang="no-NO" sz="2400" b="1">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136" name="Google Shape;136;p25"/>
          <p:cNvSpPr txBox="1">
            <a:spLocks noGrp="1"/>
          </p:cNvSpPr>
          <p:nvPr>
            <p:ph type="body" idx="1"/>
          </p:nvPr>
        </p:nvSpPr>
        <p:spPr>
          <a:xfrm>
            <a:off x="969962" y="1311425"/>
            <a:ext cx="7786800" cy="3378050"/>
          </a:xfrm>
          <a:prstGeom prst="rect">
            <a:avLst/>
          </a:prstGeom>
        </p:spPr>
        <p:txBody>
          <a:bodyPr spcFirstLastPara="1" wrap="square" lIns="0" tIns="0" rIns="0" bIns="0" anchor="t" anchorCtr="0">
            <a:noAutofit/>
          </a:bodyPr>
          <a:lstStyle/>
          <a:p>
            <a:pPr marL="0" lvl="0" indent="-114300" algn="l" rtl="0">
              <a:spcBef>
                <a:spcPts val="48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 </a:t>
            </a:r>
            <a:r>
              <a:rPr lang="no-NO" sz="1600">
                <a:solidFill>
                  <a:schemeClr val="dk1"/>
                </a:solidFill>
                <a:latin typeface="Calibri" panose="020F0502020204030204" pitchFamily="34" charset="0"/>
                <a:ea typeface="Verdana"/>
                <a:cs typeface="Calibri" panose="020F0502020204030204" pitchFamily="34" charset="0"/>
                <a:sym typeface="Verdana"/>
              </a:rPr>
              <a:t>Læringsmiljø 	(trygt og godt læringsmiljø, tilpassa opplæring, </a:t>
            </a:r>
            <a:endParaRPr sz="1600">
              <a:solidFill>
                <a:schemeClr val="dk1"/>
              </a:solidFill>
              <a:latin typeface="Calibri" panose="020F0502020204030204" pitchFamily="34" charset="0"/>
              <a:ea typeface="Verdana"/>
              <a:cs typeface="Calibri" panose="020F0502020204030204" pitchFamily="34" charset="0"/>
              <a:sym typeface="Verdana"/>
            </a:endParaRPr>
          </a:p>
          <a:p>
            <a:pPr marL="1371600" lvl="0" indent="457200" algn="l" rtl="0">
              <a:spcBef>
                <a:spcPts val="480"/>
              </a:spcBef>
              <a:spcAft>
                <a:spcPts val="0"/>
              </a:spcAft>
              <a:buNone/>
            </a:pPr>
            <a:r>
              <a:rPr lang="no-NO" sz="1600">
                <a:solidFill>
                  <a:schemeClr val="dk1"/>
                </a:solidFill>
                <a:latin typeface="Calibri" panose="020F0502020204030204" pitchFamily="34" charset="0"/>
                <a:ea typeface="Verdana"/>
                <a:cs typeface="Calibri" panose="020F0502020204030204" pitchFamily="34" charset="0"/>
                <a:sym typeface="Verdana"/>
              </a:rPr>
              <a:t>vurderingspraksis, grunnleggande ferdigheiter, </a:t>
            </a:r>
            <a:endParaRPr sz="1600">
              <a:solidFill>
                <a:schemeClr val="dk1"/>
              </a:solidFill>
              <a:latin typeface="Calibri" panose="020F0502020204030204" pitchFamily="34" charset="0"/>
              <a:ea typeface="Verdana"/>
              <a:cs typeface="Calibri" panose="020F0502020204030204" pitchFamily="34" charset="0"/>
              <a:sym typeface="Verdana"/>
            </a:endParaRPr>
          </a:p>
          <a:p>
            <a:pPr marL="1371600" lvl="0" indent="457200" algn="l" rtl="0">
              <a:spcBef>
                <a:spcPts val="480"/>
              </a:spcBef>
              <a:spcAft>
                <a:spcPts val="0"/>
              </a:spcAft>
              <a:buNone/>
            </a:pPr>
            <a:r>
              <a:rPr lang="no-NO" sz="1600">
                <a:solidFill>
                  <a:schemeClr val="dk1"/>
                </a:solidFill>
                <a:latin typeface="Calibri" panose="020F0502020204030204" pitchFamily="34" charset="0"/>
                <a:ea typeface="Verdana"/>
                <a:cs typeface="Calibri" panose="020F0502020204030204" pitchFamily="34" charset="0"/>
                <a:sym typeface="Verdana"/>
              </a:rPr>
              <a:t>digital kompetanse, relevans i fag, elevdemokrati </a:t>
            </a:r>
            <a:endParaRPr sz="1600">
              <a:solidFill>
                <a:schemeClr val="dk1"/>
              </a:solidFill>
              <a:latin typeface="Calibri" panose="020F0502020204030204" pitchFamily="34" charset="0"/>
              <a:ea typeface="Verdana"/>
              <a:cs typeface="Calibri" panose="020F0502020204030204" pitchFamily="34" charset="0"/>
              <a:sym typeface="Verdana"/>
            </a:endParaRPr>
          </a:p>
          <a:p>
            <a:pPr marL="1371600" lvl="0" indent="457200" algn="l" rtl="0">
              <a:spcBef>
                <a:spcPts val="480"/>
              </a:spcBef>
              <a:spcAft>
                <a:spcPts val="0"/>
              </a:spcAft>
              <a:buNone/>
            </a:pPr>
            <a:r>
              <a:rPr lang="no-NO" sz="1600">
                <a:solidFill>
                  <a:schemeClr val="dk1"/>
                </a:solidFill>
                <a:latin typeface="Calibri" panose="020F0502020204030204" pitchFamily="34" charset="0"/>
                <a:ea typeface="Verdana"/>
                <a:cs typeface="Calibri" panose="020F0502020204030204" pitchFamily="34" charset="0"/>
                <a:sym typeface="Verdana"/>
              </a:rPr>
              <a:t>og medverknad)</a:t>
            </a:r>
            <a:endParaRPr sz="1600">
              <a:solidFill>
                <a:schemeClr val="dk1"/>
              </a:solidFill>
              <a:latin typeface="Calibri" panose="020F0502020204030204" pitchFamily="34" charset="0"/>
              <a:ea typeface="Arial"/>
              <a:cs typeface="Calibri" panose="020F0502020204030204" pitchFamily="34" charset="0"/>
              <a:sym typeface="Arial"/>
            </a:endParaRPr>
          </a:p>
          <a:p>
            <a:pPr marL="0" lvl="0" indent="-114300" algn="l" rtl="0">
              <a:spcBef>
                <a:spcPts val="400"/>
              </a:spcBef>
              <a:spcAft>
                <a:spcPts val="0"/>
              </a:spcAft>
              <a:buClr>
                <a:srgbClr val="C2AF00"/>
              </a:buClr>
              <a:buSzPts val="18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 Læringsresultat 	(i høve mål som er sett)</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114300" algn="l" rtl="0">
              <a:spcBef>
                <a:spcPts val="400"/>
              </a:spcBef>
              <a:spcAft>
                <a:spcPts val="0"/>
              </a:spcAft>
              <a:buClr>
                <a:srgbClr val="C2AF00"/>
              </a:buClr>
              <a:buSzPts val="18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 Gjennomføring	(overgongar mellom nivå og fullført og bestått)</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114300" algn="l" rtl="0">
              <a:spcBef>
                <a:spcPts val="400"/>
              </a:spcBef>
              <a:spcAft>
                <a:spcPts val="0"/>
              </a:spcAft>
              <a:buClr>
                <a:srgbClr val="C2AF00"/>
              </a:buClr>
              <a:buSzPts val="18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 Leiing og profesjonsutvikling</a:t>
            </a:r>
            <a:r>
              <a:rPr lang="nb-NO" sz="1600">
                <a:solidFill>
                  <a:schemeClr val="dk1"/>
                </a:solidFill>
                <a:latin typeface="Calibri" panose="020F0502020204030204" pitchFamily="34" charset="0"/>
                <a:ea typeface="Verdana"/>
                <a:cs typeface="Calibri" panose="020F0502020204030204" pitchFamily="34" charset="0"/>
                <a:sym typeface="Verdana"/>
              </a:rPr>
              <a:t>    </a:t>
            </a:r>
            <a:r>
              <a:rPr lang="no-NO" sz="1600">
                <a:solidFill>
                  <a:schemeClr val="dk1"/>
                </a:solidFill>
                <a:latin typeface="Calibri" panose="020F0502020204030204" pitchFamily="34" charset="0"/>
                <a:ea typeface="Verdana"/>
                <a:cs typeface="Calibri" panose="020F0502020204030204" pitchFamily="34" charset="0"/>
                <a:sym typeface="Verdana"/>
              </a:rPr>
              <a:t>(pedagogisk og fagleg leiarskap)</a:t>
            </a:r>
            <a:endParaRPr lang="nb-NO" sz="1600">
              <a:solidFill>
                <a:schemeClr val="dk1"/>
              </a:solidFill>
              <a:latin typeface="Calibri" panose="020F0502020204030204" pitchFamily="34" charset="0"/>
              <a:ea typeface="Verdana"/>
              <a:cs typeface="Calibri" panose="020F0502020204030204" pitchFamily="34" charset="0"/>
              <a:sym typeface="Verdana"/>
            </a:endParaRPr>
          </a:p>
          <a:p>
            <a:pPr marL="0" lvl="0" indent="-114300" algn="l" rtl="0">
              <a:spcBef>
                <a:spcPts val="400"/>
              </a:spcBef>
              <a:spcAft>
                <a:spcPts val="0"/>
              </a:spcAft>
              <a:buClr>
                <a:srgbClr val="C2AF00"/>
              </a:buClr>
              <a:buSzPts val="1800"/>
              <a:buFont typeface="Verdana"/>
              <a:buChar char="•"/>
            </a:pPr>
            <a:endParaRPr sz="9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None/>
            </a:pPr>
            <a:r>
              <a:rPr lang="nb-NO" sz="1600">
                <a:solidFill>
                  <a:schemeClr val="dk1"/>
                </a:solidFill>
                <a:latin typeface="Calibri" panose="020F0502020204030204" pitchFamily="34" charset="0"/>
                <a:ea typeface="Verdana"/>
                <a:cs typeface="Calibri" panose="020F0502020204030204" pitchFamily="34" charset="0"/>
                <a:sym typeface="Verdana"/>
              </a:rPr>
              <a:t>Delstrategi. Kvalitet i </a:t>
            </a:r>
            <a:r>
              <a:rPr lang="nb-NO" sz="1600" err="1">
                <a:solidFill>
                  <a:schemeClr val="dk1"/>
                </a:solidFill>
                <a:latin typeface="Calibri" panose="020F0502020204030204" pitchFamily="34" charset="0"/>
                <a:ea typeface="Verdana"/>
                <a:cs typeface="Calibri" panose="020F0502020204030204" pitchFamily="34" charset="0"/>
                <a:sym typeface="Verdana"/>
              </a:rPr>
              <a:t>vidaregåande</a:t>
            </a:r>
            <a:r>
              <a:rPr lang="nb-NO" sz="1600">
                <a:solidFill>
                  <a:schemeClr val="dk1"/>
                </a:solidFill>
                <a:latin typeface="Calibri" panose="020F0502020204030204" pitchFamily="34" charset="0"/>
                <a:ea typeface="Verdana"/>
                <a:cs typeface="Calibri" panose="020F0502020204030204" pitchFamily="34" charset="0"/>
                <a:sym typeface="Verdana"/>
              </a:rPr>
              <a:t> opplæring: </a:t>
            </a:r>
            <a:r>
              <a:rPr lang="nb-NO" sz="1600">
                <a:solidFill>
                  <a:schemeClr val="dk1"/>
                </a:solidFill>
                <a:latin typeface="Calibri" panose="020F0502020204030204" pitchFamily="34" charset="0"/>
                <a:ea typeface="Verdana"/>
                <a:cs typeface="Calibri" panose="020F0502020204030204" pitchFamily="34" charset="0"/>
                <a:sym typeface="Verdana"/>
                <a:hlinkClick r:id="rId3"/>
              </a:rPr>
              <a:t>https://pub.framsikt.net/plan/mrfk/plan-13a2ba35-5113-41d6-a667-4019af3d2844-25320/#/</a:t>
            </a:r>
            <a:endParaRPr lang="nb-NO"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None/>
            </a:pPr>
            <a:endParaRPr sz="9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Skulen lagar eigen </a:t>
            </a:r>
            <a:r>
              <a:rPr lang="nb-NO" sz="1600">
                <a:solidFill>
                  <a:schemeClr val="dk1"/>
                </a:solidFill>
                <a:latin typeface="Calibri" panose="020F0502020204030204" pitchFamily="34" charset="0"/>
                <a:ea typeface="Verdana"/>
                <a:cs typeface="Calibri" panose="020F0502020204030204" pitchFamily="34" charset="0"/>
                <a:sym typeface="Verdana"/>
              </a:rPr>
              <a:t>handlingsplan: </a:t>
            </a:r>
            <a:r>
              <a:rPr lang="nb-NO" sz="1600">
                <a:solidFill>
                  <a:schemeClr val="dk1"/>
                </a:solidFill>
                <a:latin typeface="Calibri" panose="020F0502020204030204" pitchFamily="34" charset="0"/>
                <a:ea typeface="Verdana"/>
                <a:cs typeface="Calibri" panose="020F0502020204030204" pitchFamily="34" charset="0"/>
                <a:sym typeface="Verdana"/>
                <a:hlinkClick r:id="rId4"/>
              </a:rPr>
              <a:t>Handlingsplan 2025-2026</a:t>
            </a:r>
            <a:endParaRPr lang="nb-NO"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969950" y="449275"/>
            <a:ext cx="7786800" cy="69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Program:</a:t>
            </a:r>
            <a:endParaRPr sz="3000" i="0" u="none" strike="noStrike" cap="none">
              <a:solidFill>
                <a:srgbClr val="404A4F"/>
              </a:solidFill>
              <a:latin typeface="Arial"/>
              <a:ea typeface="Arial"/>
              <a:cs typeface="Arial"/>
              <a:sym typeface="Arial"/>
            </a:endParaRPr>
          </a:p>
        </p:txBody>
      </p:sp>
      <p:sp>
        <p:nvSpPr>
          <p:cNvPr id="55" name="Google Shape;55;p14"/>
          <p:cNvSpPr txBox="1">
            <a:spLocks noGrp="1"/>
          </p:cNvSpPr>
          <p:nvPr>
            <p:ph type="body" idx="1"/>
          </p:nvPr>
        </p:nvSpPr>
        <p:spPr>
          <a:xfrm>
            <a:off x="969950" y="1250025"/>
            <a:ext cx="7519222" cy="3425700"/>
          </a:xfrm>
          <a:prstGeom prst="rect">
            <a:avLst/>
          </a:prstGeom>
          <a:noFill/>
          <a:ln>
            <a:noFill/>
          </a:ln>
        </p:spPr>
        <p:txBody>
          <a:bodyPr spcFirstLastPara="1" wrap="square" lIns="0" tIns="0" rIns="0" bIns="0" anchor="t" anchorCtr="0">
            <a:noAutofit/>
          </a:bodyPr>
          <a:lstStyle/>
          <a:p>
            <a:pPr lvl="0" fontAlgn="base"/>
            <a:r>
              <a:rPr lang="nn-NO" sz="1800"/>
              <a:t>Presentasjon av skulen</a:t>
            </a:r>
          </a:p>
          <a:p>
            <a:pPr lvl="0" fontAlgn="base"/>
            <a:r>
              <a:rPr lang="nn-NO" sz="1800"/>
              <a:t>Orientering om organisering og reglar</a:t>
            </a:r>
          </a:p>
          <a:p>
            <a:pPr lvl="0" fontAlgn="base"/>
            <a:r>
              <a:rPr lang="nn-NO" sz="1800"/>
              <a:t>Opplæringslova</a:t>
            </a:r>
          </a:p>
          <a:p>
            <a:pPr lvl="0" fontAlgn="base"/>
            <a:r>
              <a:rPr lang="nn-NO" sz="1800"/>
              <a:t>Saker kontaktlærar vil ta opp</a:t>
            </a:r>
          </a:p>
          <a:p>
            <a:pPr lvl="0" fontAlgn="base"/>
            <a:r>
              <a:rPr lang="nn-NO" sz="1800"/>
              <a:t>Val av foreldrerepresentantar m/vara til skuleutvalet (1 medlem + 1 vara frå trinnet)</a:t>
            </a:r>
            <a:endParaRPr lang="nb-NO" sz="1800"/>
          </a:p>
          <a:p>
            <a:pPr lvl="0" fontAlgn="base"/>
            <a:r>
              <a:rPr lang="nn-NO" sz="1800"/>
              <a:t>Ulike retningar i matematikk for studiespesialisering og idrettsfag</a:t>
            </a:r>
            <a:endParaRPr lang="nb-NO" sz="1800"/>
          </a:p>
          <a:p>
            <a:pPr lvl="0" fontAlgn="base"/>
            <a:r>
              <a:rPr lang="nn-NO" sz="1800"/>
              <a:t>Saker som foreldre/føresette vil ta opp</a:t>
            </a:r>
            <a:endParaRPr lang="nb-NO" sz="1800"/>
          </a:p>
          <a:p>
            <a:pPr marL="0" lvl="0" indent="0" algn="l" rtl="0">
              <a:spcBef>
                <a:spcPts val="360"/>
              </a:spcBef>
              <a:spcAft>
                <a:spcPts val="0"/>
              </a:spcAft>
              <a:buClr>
                <a:srgbClr val="C2AF00"/>
              </a:buClr>
              <a:buSzPts val="1800"/>
              <a:buFont typeface="Arial"/>
              <a:buNone/>
            </a:pPr>
            <a:endParaRPr sz="1400">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Foreldresamarbeid er forskriftsfesta:</a:t>
            </a:r>
            <a:endParaRPr sz="2400">
              <a:latin typeface="Arial"/>
              <a:ea typeface="Arial"/>
              <a:cs typeface="Arial"/>
              <a:sym typeface="Arial"/>
            </a:endParaRPr>
          </a:p>
        </p:txBody>
      </p:sp>
      <p:sp>
        <p:nvSpPr>
          <p:cNvPr id="158" name="Google Shape;158;p28"/>
          <p:cNvSpPr txBox="1">
            <a:spLocks noGrp="1"/>
          </p:cNvSpPr>
          <p:nvPr>
            <p:ph type="body" idx="1"/>
          </p:nvPr>
        </p:nvSpPr>
        <p:spPr>
          <a:xfrm>
            <a:off x="969987" y="1368027"/>
            <a:ext cx="7786800" cy="3188100"/>
          </a:xfrm>
          <a:prstGeom prst="rect">
            <a:avLst/>
          </a:prstGeom>
        </p:spPr>
        <p:txBody>
          <a:bodyPr spcFirstLastPara="1" wrap="square" lIns="0" tIns="0" rIns="0" bIns="0" anchor="t" anchorCtr="0">
            <a:noAutofit/>
          </a:bodyPr>
          <a:lstStyle/>
          <a:p>
            <a:pPr marL="457200" lvl="0" indent="-342900" algn="l" rtl="0">
              <a:lnSpc>
                <a:spcPct val="90000"/>
              </a:lnSpc>
              <a:spcBef>
                <a:spcPts val="40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Skulen skal halde kontakt med føresette til umyndige elevar gjennom heile opplæringsløpet</a:t>
            </a: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Informasjonsmøte i starten av skuleåret</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Rett til minst ein planlagt og strukturert samtale med kontaktlæraren i løpet av første halvår</a:t>
            </a: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Vil få invitasjon til samtale i løpet av hausten, okt/nov </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0" algn="l" rtl="0">
              <a:lnSpc>
                <a:spcPct val="90000"/>
              </a:lnSpc>
              <a:spcBef>
                <a:spcPts val="400"/>
              </a:spcBef>
              <a:spcAft>
                <a:spcPts val="0"/>
              </a:spcAft>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40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Søknadsfrist for neste skuleår: 1.mars (1.februar for søking på særskilt grunnlag)</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Føresette til ikkje-myndige elevar skal få:</a:t>
            </a:r>
            <a:endParaRPr sz="3000">
              <a:latin typeface="Arial"/>
              <a:ea typeface="Arial"/>
              <a:cs typeface="Arial"/>
              <a:sym typeface="Arial"/>
            </a:endParaRPr>
          </a:p>
        </p:txBody>
      </p:sp>
      <p:sp>
        <p:nvSpPr>
          <p:cNvPr id="165" name="Google Shape;165;p29"/>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152400" algn="l" rtl="0">
              <a:spcBef>
                <a:spcPts val="480"/>
              </a:spcBef>
              <a:spcAft>
                <a:spcPts val="0"/>
              </a:spcAft>
              <a:buClr>
                <a:srgbClr val="C2AF00"/>
              </a:buClr>
              <a:buSzPts val="24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munnleg eller </a:t>
            </a:r>
            <a:r>
              <a:rPr lang="no-NO" sz="2000" b="1">
                <a:solidFill>
                  <a:schemeClr val="dk1"/>
                </a:solidFill>
                <a:latin typeface="Calibri" panose="020F0502020204030204" pitchFamily="34" charset="0"/>
                <a:ea typeface="Verdana"/>
                <a:cs typeface="Calibri" panose="020F0502020204030204" pitchFamily="34" charset="0"/>
                <a:sym typeface="Verdana"/>
              </a:rPr>
              <a:t>skriftleg</a:t>
            </a:r>
            <a:r>
              <a:rPr lang="no-NO" sz="2000">
                <a:solidFill>
                  <a:schemeClr val="dk1"/>
                </a:solidFill>
                <a:latin typeface="Calibri" panose="020F0502020204030204" pitchFamily="34" charset="0"/>
                <a:ea typeface="Verdana"/>
                <a:cs typeface="Calibri" panose="020F0502020204030204" pitchFamily="34" charset="0"/>
                <a:sym typeface="Verdana"/>
              </a:rPr>
              <a:t> varsel dersom det er fare for ikkje grunnlag for vurdering i fag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27000" algn="l" rtl="0">
              <a:spcBef>
                <a:spcPts val="400"/>
              </a:spcBef>
              <a:spcAft>
                <a:spcPts val="0"/>
              </a:spcAft>
              <a:buClr>
                <a:srgbClr val="C2AF00"/>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 munnleg eller </a:t>
            </a:r>
            <a:r>
              <a:rPr lang="no-NO" sz="2000" b="1">
                <a:solidFill>
                  <a:schemeClr val="dk1"/>
                </a:solidFill>
                <a:latin typeface="Calibri" panose="020F0502020204030204" pitchFamily="34" charset="0"/>
                <a:ea typeface="Verdana"/>
                <a:cs typeface="Calibri" panose="020F0502020204030204" pitchFamily="34" charset="0"/>
                <a:sym typeface="Verdana"/>
              </a:rPr>
              <a:t>skriftleg</a:t>
            </a:r>
            <a:r>
              <a:rPr lang="no-NO" sz="2000">
                <a:solidFill>
                  <a:schemeClr val="dk1"/>
                </a:solidFill>
                <a:latin typeface="Calibri" panose="020F0502020204030204" pitchFamily="34" charset="0"/>
                <a:ea typeface="Verdana"/>
                <a:cs typeface="Calibri" panose="020F0502020204030204" pitchFamily="34" charset="0"/>
                <a:sym typeface="Verdana"/>
              </a:rPr>
              <a:t> varsel om fare for at eleven kan få karakteren nokså god eller lite god i orden og/eller åtferd</a:t>
            </a:r>
            <a:endParaRPr sz="2000">
              <a:solidFill>
                <a:schemeClr val="dk1"/>
              </a:solidFill>
              <a:latin typeface="Calibri" panose="020F0502020204030204" pitchFamily="34" charset="0"/>
              <a:ea typeface="Verdana"/>
              <a:cs typeface="Calibri" panose="020F0502020204030204" pitchFamily="34" charset="0"/>
              <a:sym typeface="Verdana"/>
            </a:endParaRPr>
          </a:p>
          <a:p>
            <a:pPr marL="0" lvl="0" indent="-127000" algn="l" rtl="0">
              <a:spcBef>
                <a:spcPts val="480"/>
              </a:spcBef>
              <a:spcAft>
                <a:spcPts val="0"/>
              </a:spcAft>
              <a:buClr>
                <a:srgbClr val="C2AF00"/>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 høve til å logge inn på skulen sitt fråværs</a:t>
            </a:r>
            <a:r>
              <a:rPr lang="nb-NO" sz="2000">
                <a:solidFill>
                  <a:schemeClr val="dk1"/>
                </a:solidFill>
                <a:latin typeface="Calibri" panose="020F0502020204030204" pitchFamily="34" charset="0"/>
                <a:ea typeface="Verdana"/>
                <a:cs typeface="Calibri" panose="020F0502020204030204" pitchFamily="34" charset="0"/>
                <a:sym typeface="Verdana"/>
              </a:rPr>
              <a:t>- og vurderings</a:t>
            </a:r>
            <a:r>
              <a:rPr lang="no-NO" sz="2000">
                <a:solidFill>
                  <a:schemeClr val="dk1"/>
                </a:solidFill>
                <a:latin typeface="Calibri" panose="020F0502020204030204" pitchFamily="34" charset="0"/>
                <a:ea typeface="Verdana"/>
                <a:cs typeface="Calibri" panose="020F0502020204030204" pitchFamily="34" charset="0"/>
                <a:sym typeface="Verdana"/>
              </a:rPr>
              <a:t>system, </a:t>
            </a:r>
            <a:r>
              <a:rPr lang="nb-NO" sz="2000">
                <a:solidFill>
                  <a:schemeClr val="dk1"/>
                </a:solidFill>
                <a:latin typeface="Calibri" panose="020F0502020204030204" pitchFamily="34" charset="0"/>
                <a:ea typeface="Verdana"/>
                <a:cs typeface="Calibri" panose="020F0502020204030204" pitchFamily="34" charset="0"/>
                <a:sym typeface="Verdana"/>
              </a:rPr>
              <a:t>Visma </a:t>
            </a:r>
            <a:r>
              <a:rPr lang="nb-NO" sz="2000" err="1">
                <a:solidFill>
                  <a:schemeClr val="dk1"/>
                </a:solidFill>
                <a:latin typeface="Calibri" panose="020F0502020204030204" pitchFamily="34" charset="0"/>
                <a:ea typeface="Verdana"/>
                <a:cs typeface="Calibri" panose="020F0502020204030204" pitchFamily="34" charset="0"/>
                <a:sym typeface="Verdana"/>
              </a:rPr>
              <a:t>InSchool</a:t>
            </a:r>
            <a:r>
              <a:rPr lang="no-NO" sz="2000">
                <a:solidFill>
                  <a:schemeClr val="dk1"/>
                </a:solidFill>
                <a:latin typeface="Calibri" panose="020F0502020204030204" pitchFamily="34" charset="0"/>
                <a:ea typeface="Verdana"/>
                <a:cs typeface="Calibri" panose="020F0502020204030204" pitchFamily="34" charset="0"/>
                <a:sym typeface="Verdana"/>
              </a:rPr>
              <a:t>. </a:t>
            </a:r>
            <a:r>
              <a:rPr lang="nb-NO" sz="2000">
                <a:solidFill>
                  <a:schemeClr val="dk1"/>
                </a:solidFill>
                <a:latin typeface="Calibri" panose="020F0502020204030204" pitchFamily="34" charset="0"/>
                <a:ea typeface="Verdana"/>
                <a:cs typeface="Calibri" panose="020F0502020204030204" pitchFamily="34" charset="0"/>
                <a:sym typeface="Verdana"/>
              </a:rPr>
              <a:t>Innlogging via </a:t>
            </a:r>
            <a:r>
              <a:rPr lang="nb-NO" sz="2000" err="1">
                <a:solidFill>
                  <a:schemeClr val="dk1"/>
                </a:solidFill>
                <a:latin typeface="Calibri" panose="020F0502020204030204" pitchFamily="34" charset="0"/>
                <a:ea typeface="Verdana"/>
                <a:cs typeface="Calibri" panose="020F0502020204030204" pitchFamily="34" charset="0"/>
                <a:sym typeface="Verdana"/>
              </a:rPr>
              <a:t>BankID</a:t>
            </a:r>
            <a:r>
              <a:rPr lang="nb-NO" sz="2000">
                <a:solidFill>
                  <a:schemeClr val="dk1"/>
                </a:solidFill>
                <a:latin typeface="Calibri" panose="020F0502020204030204" pitchFamily="34" charset="0"/>
                <a:ea typeface="Verdana"/>
                <a:cs typeface="Calibri" panose="020F0502020204030204" pitchFamily="34" charset="0"/>
                <a:sym typeface="Verdana"/>
              </a:rPr>
              <a:t>.</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Kommunikasjonskanalar:</a:t>
            </a:r>
            <a:endParaRPr sz="3000">
              <a:latin typeface="Arial"/>
              <a:ea typeface="Arial"/>
              <a:cs typeface="Arial"/>
              <a:sym typeface="Arial"/>
            </a:endParaRPr>
          </a:p>
        </p:txBody>
      </p:sp>
      <p:sp>
        <p:nvSpPr>
          <p:cNvPr id="172" name="Google Shape;172;p30"/>
          <p:cNvSpPr txBox="1">
            <a:spLocks noGrp="1"/>
          </p:cNvSpPr>
          <p:nvPr>
            <p:ph type="body" idx="1"/>
          </p:nvPr>
        </p:nvSpPr>
        <p:spPr>
          <a:xfrm>
            <a:off x="968387" y="1436252"/>
            <a:ext cx="7786800" cy="3188100"/>
          </a:xfrm>
          <a:prstGeom prst="rect">
            <a:avLst/>
          </a:prstGeom>
        </p:spPr>
        <p:txBody>
          <a:bodyPr spcFirstLastPara="1" wrap="square" lIns="0" tIns="0" rIns="0" bIns="0" anchor="t" anchorCtr="0">
            <a:noAutofit/>
          </a:bodyPr>
          <a:lstStyle/>
          <a:p>
            <a:pPr marL="285750" lvl="0" indent="-285750" algn="l" rtl="0">
              <a:spcBef>
                <a:spcPts val="400"/>
              </a:spcBef>
              <a:spcAft>
                <a:spcPts val="0"/>
              </a:spcAft>
              <a:buFont typeface="Arial" panose="020B0604020202020204" pitchFamily="34" charset="0"/>
              <a:buChar char="•"/>
            </a:pPr>
            <a:r>
              <a:rPr lang="no-NO" sz="1800">
                <a:solidFill>
                  <a:schemeClr val="dk1"/>
                </a:solidFill>
                <a:latin typeface="Calibri" panose="020F0502020204030204" pitchFamily="34" charset="0"/>
                <a:ea typeface="Verdana"/>
                <a:cs typeface="Calibri" panose="020F0502020204030204" pitchFamily="34" charset="0"/>
                <a:sym typeface="Verdana"/>
              </a:rPr>
              <a:t>Skulen sitt telefonnr.: 71281000</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285750" indent="-285750">
              <a:spcBef>
                <a:spcPts val="400"/>
              </a:spcBef>
              <a:buFont typeface="Arial" panose="020B0604020202020204" pitchFamily="34" charset="0"/>
              <a:buChar char="•"/>
            </a:pPr>
            <a:r>
              <a:rPr lang="it-IT" sz="1800">
                <a:solidFill>
                  <a:schemeClr val="dk1"/>
                </a:solidFill>
                <a:latin typeface="Calibri" panose="020F0502020204030204" pitchFamily="34" charset="0"/>
                <a:ea typeface="Verdana"/>
                <a:cs typeface="Calibri" panose="020F0502020204030204" pitchFamily="34" charset="0"/>
                <a:sym typeface="Verdana"/>
              </a:rPr>
              <a:t>E-post: </a:t>
            </a:r>
            <a:r>
              <a:rPr lang="it-IT" sz="1800" b="1" u="sng">
                <a:solidFill>
                  <a:srgbClr val="B9CCDD"/>
                </a:solidFill>
                <a:latin typeface="Calibri" panose="020F0502020204030204" pitchFamily="34" charset="0"/>
                <a:ea typeface="Arial"/>
                <a:cs typeface="Calibri" panose="020F0502020204030204" pitchFamily="34" charset="0"/>
                <a:sym typeface="Arial"/>
                <a:hlinkClick r:id="rId3"/>
              </a:rPr>
              <a:t>ulstein.vgs@mrfylke.no</a:t>
            </a:r>
            <a:endParaRPr sz="1800">
              <a:solidFill>
                <a:schemeClr val="dk1"/>
              </a:solidFill>
              <a:latin typeface="Calibri" panose="020F0502020204030204" pitchFamily="34" charset="0"/>
              <a:ea typeface="Verdana"/>
              <a:cs typeface="Calibri" panose="020F0502020204030204" pitchFamily="34" charset="0"/>
              <a:sym typeface="Verdana"/>
            </a:endParaRPr>
          </a:p>
          <a:p>
            <a:pPr marL="285750" lvl="0" indent="-285750" algn="l" rtl="0">
              <a:spcBef>
                <a:spcPts val="400"/>
              </a:spcBef>
              <a:spcAft>
                <a:spcPts val="0"/>
              </a:spcAft>
              <a:buClr>
                <a:srgbClr val="C2AF00"/>
              </a:buClr>
              <a:buSzPts val="2000"/>
              <a:buFont typeface="Arial" panose="020B0604020202020204" pitchFamily="34" charset="0"/>
              <a:buChar char="•"/>
            </a:pPr>
            <a:r>
              <a:rPr lang="no-NO" sz="1800">
                <a:solidFill>
                  <a:schemeClr val="dk1"/>
                </a:solidFill>
                <a:latin typeface="Calibri" panose="020F0502020204030204" pitchFamily="34" charset="0"/>
                <a:ea typeface="Verdana"/>
                <a:cs typeface="Calibri" panose="020F0502020204030204" pitchFamily="34" charset="0"/>
                <a:sym typeface="Verdana"/>
              </a:rPr>
              <a:t>Skulen si heimeside: </a:t>
            </a:r>
            <a:r>
              <a:rPr lang="no-NO" sz="1800" b="1" u="sng">
                <a:solidFill>
                  <a:srgbClr val="B9CCDD"/>
                </a:solidFill>
                <a:latin typeface="Calibri" panose="020F0502020204030204" pitchFamily="34" charset="0"/>
                <a:ea typeface="Arial"/>
                <a:cs typeface="Calibri" panose="020F0502020204030204" pitchFamily="34" charset="0"/>
                <a:sym typeface="Arial"/>
                <a:hlinkClick r:id="rId4"/>
              </a:rPr>
              <a:t>http://www.ulstein.vgs.no</a:t>
            </a:r>
            <a:endParaRPr sz="1800">
              <a:solidFill>
                <a:schemeClr val="dk1"/>
              </a:solidFill>
              <a:latin typeface="Calibri" panose="020F0502020204030204" pitchFamily="34" charset="0"/>
              <a:ea typeface="Arial"/>
              <a:cs typeface="Calibri" panose="020F0502020204030204" pitchFamily="34" charset="0"/>
              <a:sym typeface="Arial"/>
            </a:endParaRPr>
          </a:p>
          <a:p>
            <a:pPr marL="285750" lvl="0" indent="-285750" algn="l" rtl="0">
              <a:spcBef>
                <a:spcPts val="400"/>
              </a:spcBef>
              <a:spcAft>
                <a:spcPts val="0"/>
              </a:spcAft>
              <a:buClr>
                <a:srgbClr val="C2AF00"/>
              </a:buClr>
              <a:buSzPts val="2000"/>
              <a:buFont typeface="Arial" panose="020B0604020202020204" pitchFamily="34" charset="0"/>
              <a:buChar char="•"/>
            </a:pPr>
            <a:r>
              <a:rPr lang="no-NO" sz="1800">
                <a:solidFill>
                  <a:schemeClr val="dk1"/>
                </a:solidFill>
                <a:latin typeface="Calibri" panose="020F0502020204030204" pitchFamily="34" charset="0"/>
                <a:ea typeface="Verdana"/>
                <a:cs typeface="Calibri" panose="020F0502020204030204" pitchFamily="34" charset="0"/>
                <a:sym typeface="Verdana"/>
              </a:rPr>
              <a:t>Facebook: </a:t>
            </a:r>
            <a:r>
              <a:rPr lang="no-NO" sz="1800" b="1">
                <a:solidFill>
                  <a:schemeClr val="dk1"/>
                </a:solidFill>
                <a:latin typeface="Calibri" panose="020F0502020204030204" pitchFamily="34" charset="0"/>
                <a:ea typeface="Verdana"/>
                <a:cs typeface="Calibri" panose="020F0502020204030204" pitchFamily="34" charset="0"/>
                <a:sym typeface="Verdana"/>
              </a:rPr>
              <a:t>Ulstein vidaregåande skule – off.side</a:t>
            </a:r>
            <a:endParaRPr sz="1200">
              <a:solidFill>
                <a:schemeClr val="dk1"/>
              </a:solidFill>
              <a:latin typeface="Calibri" panose="020F0502020204030204" pitchFamily="34" charset="0"/>
              <a:ea typeface="Verdana"/>
              <a:cs typeface="Calibri" panose="020F0502020204030204" pitchFamily="34" charset="0"/>
              <a:sym typeface="Verdana"/>
            </a:endParaRPr>
          </a:p>
          <a:p>
            <a:pPr marL="285750" lvl="0" indent="-285750" algn="l" rtl="0">
              <a:spcBef>
                <a:spcPts val="400"/>
              </a:spcBef>
              <a:spcAft>
                <a:spcPts val="0"/>
              </a:spcAft>
              <a:buClr>
                <a:srgbClr val="C2AF00"/>
              </a:buClr>
              <a:buSzPts val="2000"/>
              <a:buFont typeface="Arial" panose="020B0604020202020204" pitchFamily="34" charset="0"/>
              <a:buChar char="•"/>
            </a:pPr>
            <a:r>
              <a:rPr lang="nb-NO" sz="1800">
                <a:solidFill>
                  <a:schemeClr val="tx1"/>
                </a:solidFill>
                <a:latin typeface="Calibri" panose="020F0502020204030204" pitchFamily="34" charset="0"/>
                <a:ea typeface="Verdana"/>
                <a:cs typeface="Calibri" panose="020F0502020204030204" pitchFamily="34" charset="0"/>
                <a:sym typeface="Verdana"/>
              </a:rPr>
              <a:t>Visma </a:t>
            </a:r>
            <a:r>
              <a:rPr lang="nb-NO" sz="1800" err="1">
                <a:solidFill>
                  <a:schemeClr val="tx1"/>
                </a:solidFill>
                <a:latin typeface="Calibri" panose="020F0502020204030204" pitchFamily="34" charset="0"/>
                <a:ea typeface="Verdana"/>
                <a:cs typeface="Calibri" panose="020F0502020204030204" pitchFamily="34" charset="0"/>
                <a:sym typeface="Verdana"/>
              </a:rPr>
              <a:t>InSchool</a:t>
            </a:r>
            <a:r>
              <a:rPr lang="no-NO" sz="1800">
                <a:solidFill>
                  <a:schemeClr val="tx1"/>
                </a:solidFill>
                <a:latin typeface="Calibri" panose="020F0502020204030204" pitchFamily="34" charset="0"/>
                <a:ea typeface="Verdana"/>
                <a:cs typeface="Calibri" panose="020F0502020204030204" pitchFamily="34" charset="0"/>
                <a:sym typeface="Verdana"/>
              </a:rPr>
              <a:t>:</a:t>
            </a:r>
            <a:r>
              <a:rPr lang="no-NO" sz="1800">
                <a:solidFill>
                  <a:schemeClr val="tx1"/>
                </a:solidFill>
                <a:latin typeface="Calibri" panose="020F0502020204030204" pitchFamily="34" charset="0"/>
                <a:ea typeface="Arial"/>
                <a:cs typeface="Calibri" panose="020F0502020204030204" pitchFamily="34" charset="0"/>
                <a:sym typeface="Arial"/>
              </a:rPr>
              <a:t> </a:t>
            </a:r>
            <a:r>
              <a:rPr lang="no-NO" sz="1800">
                <a:solidFill>
                  <a:schemeClr val="tx1"/>
                </a:solidFill>
                <a:latin typeface="Calibri" panose="020F0502020204030204" pitchFamily="34" charset="0"/>
                <a:ea typeface="Verdana"/>
                <a:cs typeface="Calibri" panose="020F0502020204030204" pitchFamily="34" charset="0"/>
                <a:sym typeface="Verdana"/>
              </a:rPr>
              <a:t>Foreldrepålogging. Gjeld</a:t>
            </a:r>
            <a:r>
              <a:rPr lang="nb-NO" sz="1800">
                <a:solidFill>
                  <a:schemeClr val="tx1"/>
                </a:solidFill>
                <a:latin typeface="Calibri" panose="020F0502020204030204" pitchFamily="34" charset="0"/>
                <a:ea typeface="Verdana"/>
                <a:cs typeface="Calibri" panose="020F0502020204030204" pitchFamily="34" charset="0"/>
                <a:sym typeface="Verdana"/>
              </a:rPr>
              <a:t> timeplan,</a:t>
            </a:r>
            <a:r>
              <a:rPr lang="no-NO" sz="1800">
                <a:solidFill>
                  <a:schemeClr val="tx1"/>
                </a:solidFill>
                <a:latin typeface="Calibri" panose="020F0502020204030204" pitchFamily="34" charset="0"/>
                <a:ea typeface="Verdana"/>
                <a:cs typeface="Calibri" panose="020F0502020204030204" pitchFamily="34" charset="0"/>
                <a:sym typeface="Verdana"/>
              </a:rPr>
              <a:t> vurderingar og fråvær</a:t>
            </a:r>
            <a:endParaRPr lang="nb-NO" sz="1800">
              <a:solidFill>
                <a:schemeClr val="tx1"/>
              </a:solidFill>
              <a:latin typeface="Calibri" panose="020F0502020204030204" pitchFamily="34" charset="0"/>
              <a:ea typeface="Verdana"/>
              <a:cs typeface="Calibri" panose="020F0502020204030204" pitchFamily="34" charset="0"/>
              <a:sym typeface="Verdana"/>
            </a:endParaRPr>
          </a:p>
          <a:p>
            <a:pPr marL="285750" indent="-285750">
              <a:spcBef>
                <a:spcPts val="400"/>
              </a:spcBef>
              <a:buClr>
                <a:srgbClr val="C2AF00"/>
              </a:buClr>
              <a:buSzPts val="2000"/>
              <a:buFont typeface="Arial" panose="020B0604020202020204" pitchFamily="34" charset="0"/>
              <a:buChar char="•"/>
            </a:pPr>
            <a:r>
              <a:rPr lang="nb-NO" sz="1800" err="1">
                <a:solidFill>
                  <a:schemeClr val="tx1"/>
                </a:solidFill>
                <a:latin typeface="Calibri" panose="020F0502020204030204" pitchFamily="34" charset="0"/>
                <a:cs typeface="Calibri" panose="020F0502020204030204" pitchFamily="34" charset="0"/>
              </a:rPr>
              <a:t>Føresette</a:t>
            </a:r>
            <a:r>
              <a:rPr lang="nb-NO" sz="1800">
                <a:solidFill>
                  <a:schemeClr val="tx1"/>
                </a:solidFill>
                <a:latin typeface="Calibri" panose="020F0502020204030204" pitchFamily="34" charset="0"/>
                <a:cs typeface="Calibri" panose="020F0502020204030204" pitchFamily="34" charset="0"/>
              </a:rPr>
              <a:t> kan logge seg inn på VIS (Visma </a:t>
            </a:r>
            <a:r>
              <a:rPr lang="nb-NO" sz="1800" err="1">
                <a:solidFill>
                  <a:schemeClr val="tx1"/>
                </a:solidFill>
                <a:latin typeface="Calibri" panose="020F0502020204030204" pitchFamily="34" charset="0"/>
                <a:cs typeface="Calibri" panose="020F0502020204030204" pitchFamily="34" charset="0"/>
              </a:rPr>
              <a:t>InSchool</a:t>
            </a:r>
            <a:r>
              <a:rPr lang="nb-NO" sz="1800">
                <a:solidFill>
                  <a:schemeClr val="tx1"/>
                </a:solidFill>
                <a:latin typeface="Calibri" panose="020F0502020204030204" pitchFamily="34" charset="0"/>
                <a:cs typeface="Calibri" panose="020F0502020204030204" pitchFamily="34" charset="0"/>
              </a:rPr>
              <a:t>) via ID-porten. Info på fylket si heimeside: </a:t>
            </a:r>
            <a:r>
              <a:rPr lang="nb-NO" sz="1800">
                <a:solidFill>
                  <a:schemeClr val="tx1"/>
                </a:solidFill>
                <a:latin typeface="Calibri" panose="020F0502020204030204" pitchFamily="34" charset="0"/>
                <a:cs typeface="Calibri" panose="020F0502020204030204" pitchFamily="34" charset="0"/>
                <a:hlinkClick r:id="rId5"/>
              </a:rPr>
              <a:t>https://mrfylke.no/tenester/skole-og-opplaring/opplaring-i-skole/ikt-og-elev-pc/visma-inschool/</a:t>
            </a:r>
            <a:endParaRPr lang="nb-NO" sz="1800">
              <a:solidFill>
                <a:schemeClr val="tx1"/>
              </a:solidFill>
              <a:latin typeface="Calibri" panose="020F0502020204030204" pitchFamily="34" charset="0"/>
              <a:cs typeface="Calibri" panose="020F0502020204030204" pitchFamily="34" charset="0"/>
            </a:endParaRPr>
          </a:p>
          <a:p>
            <a:pPr marL="285750" indent="-285750">
              <a:spcBef>
                <a:spcPts val="400"/>
              </a:spcBef>
              <a:buClr>
                <a:srgbClr val="C2AF00"/>
              </a:buClr>
              <a:buSzPts val="2000"/>
              <a:buFont typeface="Arial" panose="020B0604020202020204" pitchFamily="34" charset="0"/>
              <a:buChar char="•"/>
            </a:pPr>
            <a:r>
              <a:rPr lang="no-NO" sz="1800">
                <a:solidFill>
                  <a:schemeClr val="dk1"/>
                </a:solidFill>
                <a:latin typeface="Calibri" panose="020F0502020204030204" pitchFamily="34" charset="0"/>
                <a:ea typeface="Verdana"/>
                <a:cs typeface="Calibri" panose="020F0502020204030204" pitchFamily="34" charset="0"/>
                <a:sym typeface="Verdana"/>
              </a:rPr>
              <a:t>Link til </a:t>
            </a:r>
            <a:r>
              <a:rPr lang="nb-NO" sz="1800">
                <a:solidFill>
                  <a:schemeClr val="dk1"/>
                </a:solidFill>
                <a:latin typeface="Calibri" panose="020F0502020204030204" pitchFamily="34" charset="0"/>
                <a:ea typeface="Verdana"/>
                <a:cs typeface="Calibri" panose="020F0502020204030204" pitchFamily="34" charset="0"/>
                <a:sym typeface="Verdana"/>
              </a:rPr>
              <a:t>o</a:t>
            </a:r>
            <a:r>
              <a:rPr lang="no-NO" sz="1800">
                <a:solidFill>
                  <a:schemeClr val="dk1"/>
                </a:solidFill>
                <a:latin typeface="Calibri" panose="020F0502020204030204" pitchFamily="34" charset="0"/>
                <a:ea typeface="Verdana"/>
                <a:cs typeface="Calibri" panose="020F0502020204030204" pitchFamily="34" charset="0"/>
                <a:sym typeface="Verdana"/>
              </a:rPr>
              <a:t>pplæringslova, forskrifta til </a:t>
            </a:r>
            <a:r>
              <a:rPr lang="nb-NO" sz="1800">
                <a:solidFill>
                  <a:schemeClr val="dk1"/>
                </a:solidFill>
                <a:latin typeface="Calibri" panose="020F0502020204030204" pitchFamily="34" charset="0"/>
                <a:ea typeface="Verdana"/>
                <a:cs typeface="Calibri" panose="020F0502020204030204" pitchFamily="34" charset="0"/>
                <a:sym typeface="Verdana"/>
              </a:rPr>
              <a:t>o</a:t>
            </a:r>
            <a:r>
              <a:rPr lang="no-NO" sz="1800">
                <a:solidFill>
                  <a:schemeClr val="dk1"/>
                </a:solidFill>
                <a:latin typeface="Calibri" panose="020F0502020204030204" pitchFamily="34" charset="0"/>
                <a:ea typeface="Verdana"/>
                <a:cs typeface="Calibri" panose="020F0502020204030204" pitchFamily="34" charset="0"/>
                <a:sym typeface="Verdana"/>
              </a:rPr>
              <a:t>pplæringslova, skule</a:t>
            </a:r>
            <a:r>
              <a:rPr lang="nb-NO" sz="1800" err="1">
                <a:solidFill>
                  <a:schemeClr val="dk1"/>
                </a:solidFill>
                <a:latin typeface="Calibri" panose="020F0502020204030204" pitchFamily="34" charset="0"/>
                <a:ea typeface="Verdana"/>
                <a:cs typeface="Calibri" panose="020F0502020204030204" pitchFamily="34" charset="0"/>
                <a:sym typeface="Verdana"/>
              </a:rPr>
              <a:t>reglar</a:t>
            </a:r>
            <a:r>
              <a:rPr lang="no-NO" sz="1800">
                <a:solidFill>
                  <a:schemeClr val="dk1"/>
                </a:solidFill>
                <a:latin typeface="Calibri" panose="020F0502020204030204" pitchFamily="34" charset="0"/>
                <a:ea typeface="Verdana"/>
                <a:cs typeface="Calibri" panose="020F0502020204030204" pitchFamily="34" charset="0"/>
                <a:sym typeface="Verdana"/>
              </a:rPr>
              <a:t> og skriv om fråværsreglane er å finne på </a:t>
            </a:r>
            <a:r>
              <a:rPr lang="nb-NO" sz="1800">
                <a:solidFill>
                  <a:schemeClr val="dk1"/>
                </a:solidFill>
                <a:latin typeface="Calibri" panose="020F0502020204030204" pitchFamily="34" charset="0"/>
                <a:ea typeface="Verdana"/>
                <a:cs typeface="Calibri" panose="020F0502020204030204" pitchFamily="34" charset="0"/>
                <a:sym typeface="Verdana"/>
              </a:rPr>
              <a:t>fylkeskommunen</a:t>
            </a:r>
            <a:r>
              <a:rPr lang="no-NO" sz="1800">
                <a:solidFill>
                  <a:schemeClr val="dk1"/>
                </a:solidFill>
                <a:latin typeface="Calibri" panose="020F0502020204030204" pitchFamily="34" charset="0"/>
                <a:ea typeface="Verdana"/>
                <a:cs typeface="Calibri" panose="020F0502020204030204" pitchFamily="34" charset="0"/>
                <a:sym typeface="Verdana"/>
              </a:rPr>
              <a:t> si heimeside</a:t>
            </a:r>
            <a:endParaRPr lang="nb-NO" sz="1800">
              <a:solidFill>
                <a:schemeClr val="tx1"/>
              </a:solidFill>
              <a:latin typeface="Calibri" panose="020F0502020204030204" pitchFamily="34" charset="0"/>
              <a:cs typeface="Calibri" panose="020F0502020204030204" pitchFamily="34" charset="0"/>
            </a:endParaRPr>
          </a:p>
          <a:p>
            <a:pPr marL="285750" indent="-285750">
              <a:spcBef>
                <a:spcPts val="400"/>
              </a:spcBef>
              <a:buClr>
                <a:srgbClr val="C2AF00"/>
              </a:buClr>
              <a:buSzPts val="2000"/>
              <a:buFont typeface="Arial" panose="020B0604020202020204" pitchFamily="34" charset="0"/>
              <a:buChar char="•"/>
            </a:pPr>
            <a:endParaRPr lang="nb-NO" sz="1800">
              <a:solidFill>
                <a:schemeClr val="tx1"/>
              </a:solidFill>
              <a:latin typeface="Calibri" panose="020F0502020204030204" pitchFamily="34" charset="0"/>
              <a:cs typeface="Calibri" panose="020F0502020204030204" pitchFamily="34" charset="0"/>
            </a:endParaRPr>
          </a:p>
          <a:p>
            <a:pPr marL="0" lvl="0" indent="0" algn="l" rtl="0">
              <a:spcBef>
                <a:spcPts val="400"/>
              </a:spcBef>
              <a:spcAft>
                <a:spcPts val="0"/>
              </a:spcAft>
              <a:buClr>
                <a:srgbClr val="C2AF00"/>
              </a:buClr>
              <a:buSzPts val="2000"/>
              <a:buNone/>
            </a:pP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342900" lvl="0" indent="-342900" algn="l" rtl="0">
              <a:spcBef>
                <a:spcPts val="480"/>
              </a:spcBef>
              <a:spcAft>
                <a:spcPts val="0"/>
              </a:spcAft>
              <a:buFont typeface="Arial" panose="020B0604020202020204" pitchFamily="34" charset="0"/>
              <a:buChar char="•"/>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err="1"/>
              <a:t>Mobilreglar</a:t>
            </a:r>
            <a:endParaRPr/>
          </a:p>
        </p:txBody>
      </p:sp>
      <p:sp>
        <p:nvSpPr>
          <p:cNvPr id="179" name="Google Shape;179;p3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indent="-342900"/>
            <a:r>
              <a:rPr lang="nb-NO"/>
              <a:t>I </a:t>
            </a:r>
            <a:r>
              <a:rPr lang="nb-NO" err="1"/>
              <a:t>vidaregåande</a:t>
            </a:r>
            <a:r>
              <a:rPr lang="nb-NO"/>
              <a:t> opplæring er det opp til </a:t>
            </a:r>
            <a:r>
              <a:rPr lang="nb-NO" err="1"/>
              <a:t>skulen</a:t>
            </a:r>
            <a:r>
              <a:rPr lang="nb-NO"/>
              <a:t> å sette </a:t>
            </a:r>
            <a:r>
              <a:rPr lang="nb-NO" err="1"/>
              <a:t>reglar</a:t>
            </a:r>
            <a:r>
              <a:rPr lang="nb-NO"/>
              <a:t> for bruken. </a:t>
            </a:r>
          </a:p>
          <a:p>
            <a:pPr marL="342900" indent="-342900"/>
            <a:r>
              <a:rPr lang="nb-NO"/>
              <a:t>Vi kan </a:t>
            </a:r>
            <a:r>
              <a:rPr lang="nb-NO" err="1"/>
              <a:t>krevje</a:t>
            </a:r>
            <a:r>
              <a:rPr lang="nb-NO"/>
              <a:t> bruk av mobilhotell og vi kan </a:t>
            </a:r>
            <a:r>
              <a:rPr lang="nb-NO" err="1"/>
              <a:t>krevje</a:t>
            </a:r>
            <a:r>
              <a:rPr lang="nb-NO"/>
              <a:t> at </a:t>
            </a:r>
            <a:r>
              <a:rPr lang="nb-NO" err="1"/>
              <a:t>mobilane</a:t>
            </a:r>
            <a:r>
              <a:rPr lang="nb-NO"/>
              <a:t> vert lagde bort i </a:t>
            </a:r>
            <a:r>
              <a:rPr lang="nb-NO" err="1"/>
              <a:t>timane</a:t>
            </a:r>
            <a:r>
              <a:rPr lang="nb-NO"/>
              <a:t>. </a:t>
            </a:r>
          </a:p>
          <a:p>
            <a:pPr marL="342900" indent="-342900"/>
            <a:r>
              <a:rPr lang="nb-NO" err="1"/>
              <a:t>Elevane</a:t>
            </a:r>
            <a:r>
              <a:rPr lang="nb-NO"/>
              <a:t> har </a:t>
            </a:r>
            <a:r>
              <a:rPr lang="nb-NO" err="1"/>
              <a:t>moglegheit</a:t>
            </a:r>
            <a:r>
              <a:rPr lang="nb-NO"/>
              <a:t> til å bruke mobil i pausene</a:t>
            </a:r>
          </a:p>
          <a:p>
            <a:pPr marL="342900" indent="-342900"/>
            <a:r>
              <a:rPr lang="nb-NO"/>
              <a:t>Viser elles til </a:t>
            </a:r>
            <a:r>
              <a:rPr lang="nb-NO" err="1"/>
              <a:t>klasseromsreglane</a:t>
            </a:r>
            <a:r>
              <a:rPr lang="nb-NO"/>
              <a:t> og </a:t>
            </a:r>
            <a:r>
              <a:rPr lang="nb-NO" err="1"/>
              <a:t>skulereglane</a:t>
            </a:r>
            <a:endParaRPr lang="nb-NO"/>
          </a:p>
          <a:p>
            <a:pPr marL="0" indent="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72C4FE-EFE5-24CB-E8CB-33EEF25E3DF8}"/>
              </a:ext>
            </a:extLst>
          </p:cNvPr>
          <p:cNvSpPr>
            <a:spLocks noGrp="1"/>
          </p:cNvSpPr>
          <p:nvPr>
            <p:ph type="title"/>
          </p:nvPr>
        </p:nvSpPr>
        <p:spPr/>
        <p:txBody>
          <a:bodyPr/>
          <a:lstStyle/>
          <a:p>
            <a:r>
              <a:rPr lang="nb-NO"/>
              <a:t>Trafikksituasjon om </a:t>
            </a:r>
            <a:r>
              <a:rPr lang="nb-NO" err="1"/>
              <a:t>morgonen</a:t>
            </a:r>
            <a:endParaRPr lang="nb-NO"/>
          </a:p>
        </p:txBody>
      </p:sp>
      <p:pic>
        <p:nvPicPr>
          <p:cNvPr id="6" name="Bilde 5">
            <a:extLst>
              <a:ext uri="{FF2B5EF4-FFF2-40B4-BE49-F238E27FC236}">
                <a16:creationId xmlns:a16="http://schemas.microsoft.com/office/drawing/2014/main" id="{18D99FF3-41BA-4842-2A2E-A047094A910C}"/>
              </a:ext>
            </a:extLst>
          </p:cNvPr>
          <p:cNvPicPr>
            <a:picLocks noChangeAspect="1"/>
          </p:cNvPicPr>
          <p:nvPr/>
        </p:nvPicPr>
        <p:blipFill>
          <a:blip r:embed="rId2"/>
          <a:stretch>
            <a:fillRect/>
          </a:stretch>
        </p:blipFill>
        <p:spPr>
          <a:xfrm>
            <a:off x="1949822" y="1262557"/>
            <a:ext cx="4619065" cy="3632172"/>
          </a:xfrm>
          <a:prstGeom prst="rect">
            <a:avLst/>
          </a:prstGeom>
        </p:spPr>
      </p:pic>
    </p:spTree>
    <p:extLst>
      <p:ext uri="{BB962C8B-B14F-4D97-AF65-F5344CB8AC3E}">
        <p14:creationId xmlns:p14="http://schemas.microsoft.com/office/powerpoint/2010/main" val="14912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b-NO" sz="3000" b="1" err="1">
                <a:solidFill>
                  <a:schemeClr val="dk1"/>
                </a:solidFill>
                <a:latin typeface="Arial"/>
                <a:ea typeface="Arial"/>
                <a:cs typeface="Arial"/>
                <a:sym typeface="Arial"/>
              </a:rPr>
              <a:t>Gjeldande</a:t>
            </a:r>
            <a:r>
              <a:rPr lang="no-NO" sz="3000" b="1">
                <a:solidFill>
                  <a:schemeClr val="dk1"/>
                </a:solidFill>
                <a:latin typeface="Arial"/>
                <a:ea typeface="Arial"/>
                <a:cs typeface="Arial"/>
                <a:sym typeface="Arial"/>
              </a:rPr>
              <a:t> fråværsreglar:</a:t>
            </a:r>
            <a:endParaRPr sz="3000"/>
          </a:p>
        </p:txBody>
      </p:sp>
      <p:sp>
        <p:nvSpPr>
          <p:cNvPr id="186" name="Google Shape;186;p32"/>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04800" algn="l" rtl="0">
              <a:spcBef>
                <a:spcPts val="480"/>
              </a:spcBef>
              <a:spcAft>
                <a:spcPts val="0"/>
              </a:spcAft>
              <a:buClr>
                <a:srgbClr val="C2AF00"/>
              </a:buClr>
              <a:buSzPts val="1800"/>
              <a:buChar char="•"/>
            </a:pPr>
            <a:r>
              <a:rPr lang="nb-NO" sz="1600">
                <a:solidFill>
                  <a:schemeClr val="dk1"/>
                </a:solidFill>
                <a:latin typeface="Calibri" panose="020F0502020204030204" pitchFamily="34" charset="0"/>
                <a:ea typeface="Arial"/>
                <a:cs typeface="Calibri" panose="020F0502020204030204" pitchFamily="34" charset="0"/>
                <a:sym typeface="Arial"/>
              </a:rPr>
              <a:t>Helserelatert </a:t>
            </a:r>
            <a:r>
              <a:rPr lang="nb-NO" sz="1600" err="1">
                <a:solidFill>
                  <a:schemeClr val="dk1"/>
                </a:solidFill>
                <a:latin typeface="Calibri" panose="020F0502020204030204" pitchFamily="34" charset="0"/>
                <a:ea typeface="Arial"/>
                <a:cs typeface="Calibri" panose="020F0502020204030204" pitchFamily="34" charset="0"/>
                <a:sym typeface="Arial"/>
              </a:rPr>
              <a:t>fråvær</a:t>
            </a:r>
            <a:r>
              <a:rPr lang="nb-NO" sz="1600">
                <a:solidFill>
                  <a:schemeClr val="dk1"/>
                </a:solidFill>
                <a:latin typeface="Calibri" panose="020F0502020204030204" pitchFamily="34" charset="0"/>
                <a:ea typeface="Arial"/>
                <a:cs typeface="Calibri" panose="020F0502020204030204" pitchFamily="34" charset="0"/>
                <a:sym typeface="Arial"/>
              </a:rPr>
              <a:t>: </a:t>
            </a:r>
            <a:r>
              <a:rPr lang="nb-NO" sz="1600" err="1">
                <a:solidFill>
                  <a:schemeClr val="dk1"/>
                </a:solidFill>
                <a:latin typeface="Calibri" panose="020F0502020204030204" pitchFamily="34" charset="0"/>
                <a:ea typeface="Arial"/>
                <a:cs typeface="Calibri" panose="020F0502020204030204" pitchFamily="34" charset="0"/>
                <a:sym typeface="Arial"/>
              </a:rPr>
              <a:t>elevane</a:t>
            </a:r>
            <a:r>
              <a:rPr lang="nb-NO" sz="1600">
                <a:solidFill>
                  <a:schemeClr val="dk1"/>
                </a:solidFill>
                <a:latin typeface="Calibri" panose="020F0502020204030204" pitchFamily="34" charset="0"/>
                <a:ea typeface="Arial"/>
                <a:cs typeface="Calibri" panose="020F0502020204030204" pitchFamily="34" charset="0"/>
                <a:sym typeface="Arial"/>
              </a:rPr>
              <a:t> brukar </a:t>
            </a:r>
            <a:r>
              <a:rPr lang="nb-NO" sz="1600" err="1">
                <a:solidFill>
                  <a:schemeClr val="dk1"/>
                </a:solidFill>
                <a:latin typeface="Calibri" panose="020F0502020204030204" pitchFamily="34" charset="0"/>
                <a:ea typeface="Arial"/>
                <a:cs typeface="Calibri" panose="020F0502020204030204" pitchFamily="34" charset="0"/>
                <a:sym typeface="Arial"/>
              </a:rPr>
              <a:t>eigenmelding</a:t>
            </a:r>
            <a:r>
              <a:rPr lang="nb-NO" sz="1600">
                <a:solidFill>
                  <a:schemeClr val="dk1"/>
                </a:solidFill>
                <a:latin typeface="Calibri" panose="020F0502020204030204" pitchFamily="34" charset="0"/>
                <a:ea typeface="Arial"/>
                <a:cs typeface="Calibri" panose="020F0502020204030204" pitchFamily="34" charset="0"/>
                <a:sym typeface="Arial"/>
              </a:rPr>
              <a:t> til </a:t>
            </a:r>
            <a:r>
              <a:rPr lang="nb-NO" sz="1600" err="1">
                <a:solidFill>
                  <a:schemeClr val="dk1"/>
                </a:solidFill>
                <a:latin typeface="Calibri" panose="020F0502020204030204" pitchFamily="34" charset="0"/>
                <a:ea typeface="Arial"/>
                <a:cs typeface="Calibri" panose="020F0502020204030204" pitchFamily="34" charset="0"/>
                <a:sym typeface="Arial"/>
              </a:rPr>
              <a:t>dei</a:t>
            </a:r>
            <a:r>
              <a:rPr lang="nb-NO" sz="1600">
                <a:solidFill>
                  <a:schemeClr val="dk1"/>
                </a:solidFill>
                <a:latin typeface="Calibri" panose="020F0502020204030204" pitchFamily="34" charset="0"/>
                <a:ea typeface="Arial"/>
                <a:cs typeface="Calibri" panose="020F0502020204030204" pitchFamily="34" charset="0"/>
                <a:sym typeface="Arial"/>
              </a:rPr>
              <a:t> har nådd 10% udokumentert </a:t>
            </a:r>
            <a:r>
              <a:rPr lang="nb-NO" sz="1600" err="1">
                <a:solidFill>
                  <a:schemeClr val="dk1"/>
                </a:solidFill>
                <a:latin typeface="Calibri" panose="020F0502020204030204" pitchFamily="34" charset="0"/>
                <a:ea typeface="Arial"/>
                <a:cs typeface="Calibri" panose="020F0502020204030204" pitchFamily="34" charset="0"/>
                <a:sym typeface="Arial"/>
              </a:rPr>
              <a:t>fråvær</a:t>
            </a:r>
            <a:r>
              <a:rPr lang="nb-NO" sz="1600">
                <a:solidFill>
                  <a:schemeClr val="dk1"/>
                </a:solidFill>
                <a:latin typeface="Calibri" panose="020F0502020204030204" pitchFamily="34" charset="0"/>
                <a:ea typeface="Arial"/>
                <a:cs typeface="Calibri" panose="020F0502020204030204" pitchFamily="34" charset="0"/>
                <a:sym typeface="Arial"/>
              </a:rPr>
              <a:t> (samla sum av helserelatert </a:t>
            </a:r>
            <a:r>
              <a:rPr lang="nb-NO" sz="1600" err="1">
                <a:solidFill>
                  <a:schemeClr val="dk1"/>
                </a:solidFill>
                <a:latin typeface="Calibri" panose="020F0502020204030204" pitchFamily="34" charset="0"/>
                <a:ea typeface="Arial"/>
                <a:cs typeface="Calibri" panose="020F0502020204030204" pitchFamily="34" charset="0"/>
                <a:sym typeface="Arial"/>
              </a:rPr>
              <a:t>fråvær</a:t>
            </a:r>
            <a:r>
              <a:rPr lang="nb-NO" sz="1600">
                <a:solidFill>
                  <a:schemeClr val="dk1"/>
                </a:solidFill>
                <a:latin typeface="Calibri" panose="020F0502020204030204" pitchFamily="34" charset="0"/>
                <a:ea typeface="Arial"/>
                <a:cs typeface="Calibri" panose="020F0502020204030204" pitchFamily="34" charset="0"/>
                <a:sym typeface="Arial"/>
              </a:rPr>
              <a:t> og anna udokumentert </a:t>
            </a:r>
            <a:r>
              <a:rPr lang="nb-NO" sz="1600" err="1">
                <a:solidFill>
                  <a:schemeClr val="dk1"/>
                </a:solidFill>
                <a:latin typeface="Calibri" panose="020F0502020204030204" pitchFamily="34" charset="0"/>
                <a:ea typeface="Arial"/>
                <a:cs typeface="Calibri" panose="020F0502020204030204" pitchFamily="34" charset="0"/>
                <a:sym typeface="Arial"/>
              </a:rPr>
              <a:t>fråvær</a:t>
            </a:r>
            <a:r>
              <a:rPr lang="nb-NO" sz="1600">
                <a:solidFill>
                  <a:schemeClr val="dk1"/>
                </a:solidFill>
                <a:latin typeface="Calibri" panose="020F0502020204030204" pitchFamily="34" charset="0"/>
                <a:ea typeface="Arial"/>
                <a:cs typeface="Calibri" panose="020F0502020204030204" pitchFamily="34" charset="0"/>
                <a:sym typeface="Arial"/>
              </a:rPr>
              <a:t>)</a:t>
            </a:r>
          </a:p>
          <a:p>
            <a:pPr marL="342900" lvl="0" indent="-304800" algn="l" rtl="0">
              <a:spcBef>
                <a:spcPts val="480"/>
              </a:spcBef>
              <a:spcAft>
                <a:spcPts val="0"/>
              </a:spcAft>
              <a:buClr>
                <a:srgbClr val="C2AF00"/>
              </a:buClr>
              <a:buSzPts val="1800"/>
              <a:buChar char="•"/>
            </a:pPr>
            <a:r>
              <a:rPr lang="no-NO" sz="1600">
                <a:solidFill>
                  <a:schemeClr val="dk1"/>
                </a:solidFill>
                <a:latin typeface="Calibri" panose="020F0502020204030204" pitchFamily="34" charset="0"/>
                <a:ea typeface="Arial"/>
                <a:cs typeface="Calibri" panose="020F0502020204030204" pitchFamily="34" charset="0"/>
                <a:sym typeface="Arial"/>
              </a:rPr>
              <a:t>Over 10% udokumentert fråvær i faget fører til at karakter ikkje vert sett. Ein del fråvær er unnateke regelen, dersom dokumentasjonskravet er oppfylt</a:t>
            </a:r>
            <a:endParaRPr sz="1600">
              <a:solidFill>
                <a:schemeClr val="dk1"/>
              </a:solidFill>
              <a:latin typeface="Calibri" panose="020F0502020204030204" pitchFamily="34" charset="0"/>
              <a:ea typeface="Arial"/>
              <a:cs typeface="Calibri" panose="020F0502020204030204" pitchFamily="34" charset="0"/>
              <a:sym typeface="Arial"/>
            </a:endParaRPr>
          </a:p>
          <a:p>
            <a:pPr marL="342900" lvl="0" indent="-304800" algn="l" rtl="0">
              <a:spcBef>
                <a:spcPts val="480"/>
              </a:spcBef>
              <a:spcAft>
                <a:spcPts val="0"/>
              </a:spcAft>
              <a:buClr>
                <a:srgbClr val="C2AF00"/>
              </a:buClr>
              <a:buSzPts val="1800"/>
              <a:buChar char="•"/>
            </a:pPr>
            <a:r>
              <a:rPr lang="no-NO" sz="1600">
                <a:solidFill>
                  <a:schemeClr val="dk1"/>
                </a:solidFill>
                <a:latin typeface="Calibri" panose="020F0502020204030204" pitchFamily="34" charset="0"/>
                <a:ea typeface="Arial"/>
                <a:cs typeface="Calibri" panose="020F0502020204030204" pitchFamily="34" charset="0"/>
                <a:sym typeface="Arial"/>
              </a:rPr>
              <a:t>Karaktergrunnlaget kan mangle sjølv om udokumentert fråvær i faget er under 10%</a:t>
            </a:r>
            <a:endParaRPr sz="1600">
              <a:solidFill>
                <a:schemeClr val="dk1"/>
              </a:solidFill>
              <a:latin typeface="Calibri" panose="020F0502020204030204" pitchFamily="34" charset="0"/>
              <a:ea typeface="Arial"/>
              <a:cs typeface="Calibri" panose="020F0502020204030204" pitchFamily="34" charset="0"/>
              <a:sym typeface="Arial"/>
            </a:endParaRPr>
          </a:p>
          <a:p>
            <a:pPr marL="342900" lvl="0" indent="-304800" algn="l" rtl="0">
              <a:spcBef>
                <a:spcPts val="480"/>
              </a:spcBef>
              <a:spcAft>
                <a:spcPts val="0"/>
              </a:spcAft>
              <a:buClr>
                <a:srgbClr val="C2AF00"/>
              </a:buClr>
              <a:buSzPts val="1800"/>
              <a:buChar char="•"/>
            </a:pPr>
            <a:r>
              <a:rPr lang="nb-NO" sz="1600">
                <a:solidFill>
                  <a:schemeClr val="dk1"/>
                </a:solidFill>
                <a:latin typeface="Calibri" panose="020F0502020204030204" pitchFamily="34" charset="0"/>
                <a:ea typeface="Arial"/>
                <a:cs typeface="Calibri" panose="020F0502020204030204" pitchFamily="34" charset="0"/>
                <a:sym typeface="Arial"/>
              </a:rPr>
              <a:t>Deler</a:t>
            </a:r>
            <a:r>
              <a:rPr lang="no-NO" sz="1600">
                <a:solidFill>
                  <a:schemeClr val="dk1"/>
                </a:solidFill>
                <a:latin typeface="Calibri" panose="020F0502020204030204" pitchFamily="34" charset="0"/>
                <a:ea typeface="Arial"/>
                <a:cs typeface="Calibri" panose="020F0502020204030204" pitchFamily="34" charset="0"/>
                <a:sym typeface="Arial"/>
              </a:rPr>
              <a:t> av køyreopplæringa er godkjent som unntak frå 10%-grensa</a:t>
            </a:r>
            <a:r>
              <a:rPr lang="nb-NO" sz="1600">
                <a:solidFill>
                  <a:schemeClr val="dk1"/>
                </a:solidFill>
                <a:latin typeface="Calibri" panose="020F0502020204030204" pitchFamily="34" charset="0"/>
                <a:ea typeface="Arial"/>
                <a:cs typeface="Calibri" panose="020F0502020204030204" pitchFamily="34" charset="0"/>
                <a:sym typeface="Arial"/>
              </a:rPr>
              <a:t>. Må </a:t>
            </a:r>
            <a:r>
              <a:rPr lang="nb-NO" sz="1600" err="1">
                <a:solidFill>
                  <a:schemeClr val="dk1"/>
                </a:solidFill>
                <a:latin typeface="Calibri" panose="020F0502020204030204" pitchFamily="34" charset="0"/>
                <a:ea typeface="Arial"/>
                <a:cs typeface="Calibri" panose="020F0502020204030204" pitchFamily="34" charset="0"/>
                <a:sym typeface="Arial"/>
              </a:rPr>
              <a:t>dokumenterast</a:t>
            </a:r>
            <a:r>
              <a:rPr lang="nb-NO" sz="1600">
                <a:solidFill>
                  <a:schemeClr val="dk1"/>
                </a:solidFill>
                <a:latin typeface="Calibri" panose="020F0502020204030204" pitchFamily="34" charset="0"/>
                <a:ea typeface="Arial"/>
                <a:cs typeface="Calibri" panose="020F0502020204030204" pitchFamily="34" charset="0"/>
                <a:sym typeface="Arial"/>
              </a:rPr>
              <a:t>.</a:t>
            </a:r>
          </a:p>
          <a:p>
            <a:pPr marL="342900" lvl="0" indent="-304800" algn="l" rtl="0">
              <a:spcBef>
                <a:spcPts val="480"/>
              </a:spcBef>
              <a:spcAft>
                <a:spcPts val="0"/>
              </a:spcAft>
              <a:buClr>
                <a:srgbClr val="C2AF00"/>
              </a:buClr>
              <a:buSzPts val="1800"/>
              <a:buChar char="•"/>
            </a:pPr>
            <a:r>
              <a:rPr lang="nb-NO" sz="1600">
                <a:solidFill>
                  <a:schemeClr val="dk1"/>
                </a:solidFill>
                <a:latin typeface="Calibri" panose="020F0502020204030204" pitchFamily="34" charset="0"/>
                <a:ea typeface="Arial"/>
                <a:cs typeface="Calibri" panose="020F0502020204030204" pitchFamily="34" charset="0"/>
                <a:sym typeface="Arial"/>
              </a:rPr>
              <a:t>Sjølvstendig studiearbeid – </a:t>
            </a:r>
            <a:r>
              <a:rPr lang="nb-NO" sz="1600" err="1">
                <a:solidFill>
                  <a:schemeClr val="dk1"/>
                </a:solidFill>
                <a:latin typeface="Calibri" panose="020F0502020204030204" pitchFamily="34" charset="0"/>
                <a:ea typeface="Arial"/>
                <a:cs typeface="Calibri" panose="020F0502020204030204" pitchFamily="34" charset="0"/>
                <a:sym typeface="Arial"/>
              </a:rPr>
              <a:t>kompenserande</a:t>
            </a:r>
            <a:r>
              <a:rPr lang="nb-NO" sz="1600">
                <a:solidFill>
                  <a:schemeClr val="dk1"/>
                </a:solidFill>
                <a:latin typeface="Calibri" panose="020F0502020204030204" pitchFamily="34" charset="0"/>
                <a:ea typeface="Arial"/>
                <a:cs typeface="Calibri" panose="020F0502020204030204" pitchFamily="34" charset="0"/>
                <a:sym typeface="Arial"/>
              </a:rPr>
              <a:t> tiltak ved ymse typer </a:t>
            </a:r>
            <a:r>
              <a:rPr lang="nb-NO" sz="1600" err="1">
                <a:solidFill>
                  <a:schemeClr val="dk1"/>
                </a:solidFill>
                <a:latin typeface="Calibri" panose="020F0502020204030204" pitchFamily="34" charset="0"/>
                <a:ea typeface="Arial"/>
                <a:cs typeface="Calibri" panose="020F0502020204030204" pitchFamily="34" charset="0"/>
                <a:sym typeface="Arial"/>
              </a:rPr>
              <a:t>fråvær</a:t>
            </a:r>
            <a:r>
              <a:rPr lang="nb-NO" sz="1600">
                <a:solidFill>
                  <a:schemeClr val="dk1"/>
                </a:solidFill>
                <a:latin typeface="Calibri" panose="020F0502020204030204" pitchFamily="34" charset="0"/>
                <a:ea typeface="Arial"/>
                <a:cs typeface="Calibri" panose="020F0502020204030204" pitchFamily="34" charset="0"/>
                <a:sym typeface="Arial"/>
              </a:rPr>
              <a:t>, men </a:t>
            </a:r>
            <a:r>
              <a:rPr lang="nb-NO" sz="1600" err="1">
                <a:solidFill>
                  <a:schemeClr val="dk1"/>
                </a:solidFill>
                <a:latin typeface="Calibri" panose="020F0502020204030204" pitchFamily="34" charset="0"/>
                <a:ea typeface="Arial"/>
                <a:cs typeface="Calibri" panose="020F0502020204030204" pitchFamily="34" charset="0"/>
                <a:sym typeface="Arial"/>
              </a:rPr>
              <a:t>ikkje</a:t>
            </a:r>
            <a:r>
              <a:rPr lang="nb-NO" sz="1600">
                <a:solidFill>
                  <a:schemeClr val="dk1"/>
                </a:solidFill>
                <a:latin typeface="Calibri" panose="020F0502020204030204" pitchFamily="34" charset="0"/>
                <a:ea typeface="Arial"/>
                <a:cs typeface="Calibri" panose="020F0502020204030204" pitchFamily="34" charset="0"/>
                <a:sym typeface="Arial"/>
              </a:rPr>
              <a:t> ved feriereiser</a:t>
            </a:r>
          </a:p>
          <a:p>
            <a:pPr marL="342900" lvl="0" indent="-304800" algn="l" rtl="0">
              <a:spcBef>
                <a:spcPts val="480"/>
              </a:spcBef>
              <a:spcAft>
                <a:spcPts val="0"/>
              </a:spcAft>
              <a:buClr>
                <a:srgbClr val="C2AF00"/>
              </a:buClr>
              <a:buSzPts val="1800"/>
              <a:buChar char="•"/>
            </a:pPr>
            <a:endParaRPr lang="nb-NO" sz="1600">
              <a:solidFill>
                <a:schemeClr val="dk1"/>
              </a:solidFill>
              <a:latin typeface="Calibri" panose="020F0502020204030204" pitchFamily="34" charset="0"/>
              <a:ea typeface="Arial"/>
              <a:cs typeface="Calibri" panose="020F0502020204030204" pitchFamily="34" charset="0"/>
              <a:sym typeface="Arial"/>
            </a:endParaRPr>
          </a:p>
          <a:p>
            <a:pPr marL="34290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Oversikt over fråvær og 10%-grensa: </a:t>
            </a:r>
            <a:r>
              <a:rPr lang="nn-NO" sz="1600">
                <a:solidFill>
                  <a:schemeClr val="dk1"/>
                </a:solidFill>
                <a:latin typeface="Calibri" panose="020F0502020204030204" pitchFamily="34" charset="0"/>
                <a:ea typeface="Arial"/>
                <a:cs typeface="Calibri" panose="020F0502020204030204" pitchFamily="34" charset="0"/>
                <a:sym typeface="Arial"/>
                <a:hlinkClick r:id="rId3"/>
              </a:rPr>
              <a:t>Fråværsgrensa på 10% - gjeld timefråvær i enkeltfag</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342900" indent="-304800">
              <a:buClr>
                <a:srgbClr val="C2AF00"/>
              </a:buClr>
              <a:buSzPts val="1800"/>
            </a:pPr>
            <a:endParaRPr>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lang="nn-NO"/>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940241" y="44927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b-NO" sz="3000" b="1">
                <a:solidFill>
                  <a:schemeClr val="dk1"/>
                </a:solidFill>
                <a:latin typeface="Arial"/>
                <a:ea typeface="Arial"/>
                <a:cs typeface="Arial"/>
                <a:sym typeface="Arial"/>
              </a:rPr>
              <a:t>F</a:t>
            </a:r>
            <a:r>
              <a:rPr lang="no-NO" sz="3000" b="1">
                <a:solidFill>
                  <a:schemeClr val="dk1"/>
                </a:solidFill>
                <a:latin typeface="Arial"/>
                <a:ea typeface="Arial"/>
                <a:cs typeface="Arial"/>
                <a:sym typeface="Arial"/>
              </a:rPr>
              <a:t>råværsføring</a:t>
            </a:r>
            <a:r>
              <a:rPr lang="nb-NO" sz="3000" b="1">
                <a:solidFill>
                  <a:schemeClr val="dk1"/>
                </a:solidFill>
                <a:latin typeface="Arial"/>
                <a:ea typeface="Arial"/>
                <a:cs typeface="Arial"/>
                <a:sym typeface="Arial"/>
              </a:rPr>
              <a:t> og </a:t>
            </a:r>
            <a:r>
              <a:rPr lang="nb-NO" sz="3000" b="1" err="1">
                <a:solidFill>
                  <a:schemeClr val="dk1"/>
                </a:solidFill>
                <a:latin typeface="Arial"/>
                <a:ea typeface="Arial"/>
                <a:cs typeface="Arial"/>
                <a:sym typeface="Arial"/>
              </a:rPr>
              <a:t>fråværsoppfølging</a:t>
            </a:r>
            <a:r>
              <a:rPr lang="no-NO" sz="3000">
                <a:solidFill>
                  <a:schemeClr val="dk1"/>
                </a:solidFill>
                <a:latin typeface="Arial"/>
                <a:ea typeface="Arial"/>
                <a:cs typeface="Arial"/>
                <a:sym typeface="Arial"/>
              </a:rPr>
              <a:t>:</a:t>
            </a:r>
            <a:endParaRPr sz="3000">
              <a:latin typeface="Arial"/>
              <a:ea typeface="Arial"/>
              <a:cs typeface="Arial"/>
              <a:sym typeface="Arial"/>
            </a:endParaRPr>
          </a:p>
        </p:txBody>
      </p:sp>
      <p:sp>
        <p:nvSpPr>
          <p:cNvPr id="193" name="Google Shape;193;p33"/>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Alt fråvær skal førast </a:t>
            </a:r>
            <a:endParaRPr lang="nb-NO"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Enkelttimar kan ikkje konverterast til dagar</a:t>
            </a:r>
            <a:endParaRPr sz="16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Eleven kan krevje at årsaka til fråværet vert ført på eit vedlegg til vitnemålet dersom årsaka er dokumentert</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Eleven kan krevje at inntil 10 skuledagar i eit opplæringsår ikkje vert ført på vitnemålet:</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Helse- og velferdsgrunnar	</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Arbeid som tillitsvald</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Politisk arbeid</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Hjelpearbeid</a:t>
            </a:r>
            <a:endParaRPr sz="160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lvl="0"/>
            <a:r>
              <a:rPr lang="nb-NO" sz="2400" b="1">
                <a:solidFill>
                  <a:schemeClr val="dk1"/>
                </a:solidFill>
                <a:latin typeface="Arial"/>
                <a:ea typeface="Arial"/>
                <a:cs typeface="Arial"/>
                <a:sym typeface="Arial"/>
              </a:rPr>
              <a:t>F</a:t>
            </a:r>
            <a:r>
              <a:rPr lang="no-NO" sz="2400" b="1">
                <a:solidFill>
                  <a:schemeClr val="dk1"/>
                </a:solidFill>
                <a:latin typeface="Arial"/>
                <a:ea typeface="Arial"/>
                <a:cs typeface="Arial"/>
                <a:sym typeface="Arial"/>
              </a:rPr>
              <a:t>råværsføring</a:t>
            </a:r>
            <a:r>
              <a:rPr lang="nb-NO" sz="2400" b="1">
                <a:solidFill>
                  <a:schemeClr val="dk1"/>
                </a:solidFill>
                <a:latin typeface="Arial"/>
                <a:ea typeface="Arial"/>
                <a:cs typeface="Arial"/>
                <a:sym typeface="Arial"/>
              </a:rPr>
              <a:t> og </a:t>
            </a:r>
            <a:r>
              <a:rPr lang="nb-NO" sz="2400" b="1" err="1">
                <a:solidFill>
                  <a:schemeClr val="dk1"/>
                </a:solidFill>
                <a:latin typeface="Arial"/>
                <a:ea typeface="Arial"/>
                <a:cs typeface="Arial"/>
                <a:sym typeface="Arial"/>
              </a:rPr>
              <a:t>fråværsoppfølging</a:t>
            </a:r>
            <a:r>
              <a:rPr lang="no-NO">
                <a:solidFill>
                  <a:schemeClr val="dk1"/>
                </a:solidFill>
                <a:latin typeface="Arial"/>
                <a:ea typeface="Arial"/>
                <a:cs typeface="Arial"/>
                <a:sym typeface="Arial"/>
              </a:rPr>
              <a:t>:</a:t>
            </a:r>
            <a:endParaRPr/>
          </a:p>
        </p:txBody>
      </p:sp>
      <p:sp>
        <p:nvSpPr>
          <p:cNvPr id="200" name="Google Shape;200;p34"/>
          <p:cNvSpPr txBox="1">
            <a:spLocks noGrp="1"/>
          </p:cNvSpPr>
          <p:nvPr>
            <p:ph type="body" idx="1"/>
          </p:nvPr>
        </p:nvSpPr>
        <p:spPr>
          <a:xfrm>
            <a:off x="969950" y="1311425"/>
            <a:ext cx="7786800" cy="3241200"/>
          </a:xfrm>
          <a:prstGeom prst="rect">
            <a:avLst/>
          </a:prstGeom>
        </p:spPr>
        <p:txBody>
          <a:bodyPr spcFirstLastPara="1" wrap="square" lIns="0" tIns="0" rIns="0" bIns="0" anchor="t" anchorCtr="0">
            <a:noAutofit/>
          </a:bodyPr>
          <a:lstStyle/>
          <a:p>
            <a:pPr marL="538162" lvl="1" indent="-88900" algn="l" rtl="0">
              <a:spcBef>
                <a:spcPts val="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Lovpålagt oppmøte (td sesjon)</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Representasjon i arrangement på nasjonalt og internasjonalt nivå</a:t>
            </a:r>
            <a:endParaRPr sz="1600">
              <a:solidFill>
                <a:schemeClr val="dk1"/>
              </a:solidFill>
              <a:latin typeface="Calibri" panose="020F0502020204030204" pitchFamily="34" charset="0"/>
              <a:ea typeface="Verdana"/>
              <a:cs typeface="Calibri" panose="020F0502020204030204" pitchFamily="34" charset="0"/>
              <a:sym typeface="Verdana"/>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2 dagar knytt opp mot religiøs høgtid for dei som ikkje er medlemmar i Den norske kyrkja</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1" indent="0" algn="l" rtl="0">
              <a:spcBef>
                <a:spcPts val="400"/>
              </a:spcBef>
              <a:spcAft>
                <a:spcPts val="0"/>
              </a:spcAft>
              <a:buClr>
                <a:srgbClr val="C2AF00"/>
              </a:buClr>
              <a:buSzPts val="2000"/>
              <a:buFont typeface="Arial"/>
              <a:buNone/>
            </a:pPr>
            <a:endParaRPr sz="1600">
              <a:solidFill>
                <a:schemeClr val="dk1"/>
              </a:solidFill>
              <a:latin typeface="Calibri" panose="020F0502020204030204" pitchFamily="34" charset="0"/>
              <a:ea typeface="Verdana"/>
              <a:cs typeface="Calibri" panose="020F0502020204030204" pitchFamily="34" charset="0"/>
              <a:sym typeface="Verdana"/>
            </a:endParaRPr>
          </a:p>
          <a:p>
            <a:pPr marL="0" lvl="1"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Fråvær som skuldast helsegrunnar må vare meir enn tre dagar og berre fråvær frå fjerde dagen kan trekkast frå</a:t>
            </a:r>
            <a:endParaRPr sz="1600">
              <a:solidFill>
                <a:schemeClr val="dk1"/>
              </a:solidFill>
              <a:latin typeface="Calibri" panose="020F0502020204030204" pitchFamily="34" charset="0"/>
              <a:ea typeface="Arial"/>
              <a:cs typeface="Calibri" panose="020F0502020204030204" pitchFamily="34" charset="0"/>
              <a:sym typeface="Arial"/>
            </a:endParaRPr>
          </a:p>
          <a:p>
            <a:pPr marL="0" lvl="1"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Gjeld ikkje fråvær i enkelttimar</a:t>
            </a:r>
            <a:endParaRPr sz="1600">
              <a:solidFill>
                <a:schemeClr val="dk1"/>
              </a:solidFill>
              <a:latin typeface="Calibri" panose="020F0502020204030204" pitchFamily="34" charset="0"/>
              <a:ea typeface="Arial"/>
              <a:cs typeface="Calibri" panose="020F0502020204030204" pitchFamily="34" charset="0"/>
              <a:sym typeface="Arial"/>
            </a:endParaRPr>
          </a:p>
          <a:p>
            <a:pPr marL="0" lvl="1" indent="0" algn="l" rtl="0">
              <a:spcBef>
                <a:spcPts val="400"/>
              </a:spcBef>
              <a:spcAft>
                <a:spcPts val="0"/>
              </a:spcAft>
              <a:buClr>
                <a:srgbClr val="C2AF00"/>
              </a:buClr>
              <a:buSzPts val="2000"/>
              <a:buFont typeface="Verdana"/>
              <a:buNone/>
            </a:pPr>
            <a:r>
              <a:rPr lang="nb-NO" sz="1600" err="1">
                <a:solidFill>
                  <a:schemeClr val="dk1"/>
                </a:solidFill>
                <a:latin typeface="Calibri" panose="020F0502020204030204" pitchFamily="34" charset="0"/>
                <a:ea typeface="Verdana"/>
                <a:cs typeface="Calibri" panose="020F0502020204030204" pitchFamily="34" charset="0"/>
                <a:sym typeface="Verdana"/>
              </a:rPr>
              <a:t>Skulereglane</a:t>
            </a:r>
            <a:r>
              <a:rPr lang="no-NO" sz="1600">
                <a:solidFill>
                  <a:schemeClr val="dk1"/>
                </a:solidFill>
                <a:latin typeface="Calibri" panose="020F0502020204030204" pitchFamily="34" charset="0"/>
                <a:ea typeface="Verdana"/>
                <a:cs typeface="Calibri" panose="020F0502020204030204" pitchFamily="34" charset="0"/>
                <a:sym typeface="Verdana"/>
              </a:rPr>
              <a:t> set krav til at eleven melder frå om fråvær frå første fråværsdag eller dersom han/ho må forlate skulen i løpet av skuledagen</a:t>
            </a:r>
            <a:r>
              <a:rPr lang="nb-NO" sz="1600">
                <a:solidFill>
                  <a:schemeClr val="dk1"/>
                </a:solidFill>
                <a:latin typeface="Calibri" panose="020F0502020204030204" pitchFamily="34" charset="0"/>
                <a:ea typeface="Verdana"/>
                <a:cs typeface="Calibri" panose="020F0502020204030204" pitchFamily="34" charset="0"/>
                <a:sym typeface="Verdana"/>
              </a:rPr>
              <a:t> (</a:t>
            </a:r>
            <a:r>
              <a:rPr lang="nb-NO" sz="1600" err="1">
                <a:solidFill>
                  <a:schemeClr val="dk1"/>
                </a:solidFill>
                <a:latin typeface="Calibri" panose="020F0502020204030204" pitchFamily="34" charset="0"/>
                <a:ea typeface="Verdana"/>
                <a:cs typeface="Calibri" panose="020F0502020204030204" pitchFamily="34" charset="0"/>
                <a:sym typeface="Verdana"/>
              </a:rPr>
              <a:t>eigenmelding</a:t>
            </a:r>
            <a:r>
              <a:rPr lang="nb-NO" sz="1600">
                <a:solidFill>
                  <a:schemeClr val="dk1"/>
                </a:solidFill>
                <a:latin typeface="Calibri" panose="020F0502020204030204" pitchFamily="34" charset="0"/>
                <a:ea typeface="Verdana"/>
                <a:cs typeface="Calibri" panose="020F0502020204030204" pitchFamily="34" charset="0"/>
                <a:sym typeface="Verdana"/>
              </a:rPr>
              <a:t>)</a:t>
            </a:r>
            <a:endParaRPr sz="16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sz="3200"/>
              <a:t>Info på fylkeskommunen si heimeside:</a:t>
            </a:r>
          </a:p>
        </p:txBody>
      </p:sp>
      <p:sp>
        <p:nvSpPr>
          <p:cNvPr id="207" name="Google Shape;207;p35"/>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buNone/>
            </a:pPr>
            <a:r>
              <a:rPr lang="nb-NO" sz="1600">
                <a:hlinkClick r:id="rId3"/>
              </a:rPr>
              <a:t>https://mrfylke.no/tenester/skole-og-opplaring/opplaring-i-skole/rettar-og-reglar/</a:t>
            </a:r>
            <a:endParaRPr lang="nb-NO" sz="1600"/>
          </a:p>
          <a:p>
            <a:pPr marL="0" lvl="0" indent="0">
              <a:buNone/>
            </a:pPr>
            <a:endParaRPr lang="nb-NO" sz="1600"/>
          </a:p>
          <a:p>
            <a:pPr marL="0" lvl="0" indent="0">
              <a:buNone/>
            </a:pPr>
            <a:endParaRPr sz="1600"/>
          </a:p>
        </p:txBody>
      </p:sp>
      <p:pic>
        <p:nvPicPr>
          <p:cNvPr id="3" name="Bilde 2">
            <a:extLst>
              <a:ext uri="{FF2B5EF4-FFF2-40B4-BE49-F238E27FC236}">
                <a16:creationId xmlns:a16="http://schemas.microsoft.com/office/drawing/2014/main" id="{59B4FCA5-1AB5-3C43-A7DE-E8282F1000A4}"/>
              </a:ext>
            </a:extLst>
          </p:cNvPr>
          <p:cNvPicPr>
            <a:picLocks noChangeAspect="1"/>
          </p:cNvPicPr>
          <p:nvPr/>
        </p:nvPicPr>
        <p:blipFill>
          <a:blip r:embed="rId4"/>
          <a:stretch>
            <a:fillRect/>
          </a:stretch>
        </p:blipFill>
        <p:spPr>
          <a:xfrm>
            <a:off x="930498" y="1706961"/>
            <a:ext cx="6622961" cy="28048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000"/>
              <a:buFont typeface="Verdana"/>
              <a:buNone/>
            </a:pPr>
            <a:r>
              <a:rPr lang="no-NO" sz="3000" b="1">
                <a:solidFill>
                  <a:schemeClr val="dk1"/>
                </a:solidFill>
                <a:latin typeface="Arial"/>
                <a:ea typeface="Arial"/>
                <a:cs typeface="Arial"/>
                <a:sym typeface="Arial"/>
              </a:rPr>
              <a:t>Krav til aktivitetsplikt hos eleven:</a:t>
            </a:r>
            <a:endParaRPr sz="3000">
              <a:latin typeface="Arial"/>
              <a:ea typeface="Arial"/>
              <a:cs typeface="Arial"/>
              <a:sym typeface="Arial"/>
            </a:endParaRPr>
          </a:p>
        </p:txBody>
      </p:sp>
      <p:sp>
        <p:nvSpPr>
          <p:cNvPr id="222" name="Google Shape;222;p37"/>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algn="l"/>
            <a:r>
              <a:rPr lang="nb-NO" sz="2000" b="1">
                <a:solidFill>
                  <a:schemeClr val="dk1"/>
                </a:solidFill>
                <a:latin typeface="Calibri" panose="020F0502020204030204" pitchFamily="34" charset="0"/>
                <a:ea typeface="Verdana"/>
                <a:cs typeface="Calibri" panose="020F0502020204030204" pitchFamily="34" charset="0"/>
                <a:sym typeface="Verdana"/>
              </a:rPr>
              <a:t>§10-6</a:t>
            </a:r>
            <a:r>
              <a:rPr lang="nn-NO" sz="1600" b="1" i="0">
                <a:solidFill>
                  <a:srgbClr val="333333"/>
                </a:solidFill>
                <a:effectLst/>
                <a:highlight>
                  <a:srgbClr val="FFFFFF"/>
                </a:highlight>
                <a:latin typeface="Helvetica Neue"/>
              </a:rPr>
              <a:t>.</a:t>
            </a:r>
            <a:r>
              <a:rPr lang="nn-NO" sz="1600" b="1" i="1">
                <a:solidFill>
                  <a:srgbClr val="333333"/>
                </a:solidFill>
                <a:effectLst/>
                <a:highlight>
                  <a:srgbClr val="FFFFFF"/>
                </a:highlight>
                <a:latin typeface="Helvetica Neue"/>
              </a:rPr>
              <a:t>Elevane si plikt til å delta og kommunen og fylkeskommunen si oppfølgingsplikt</a:t>
            </a:r>
            <a:endParaRPr lang="nn-NO" sz="1600" b="0" i="0">
              <a:solidFill>
                <a:srgbClr val="333333"/>
              </a:solidFill>
              <a:effectLst/>
              <a:highlight>
                <a:srgbClr val="FFFFFF"/>
              </a:highlight>
              <a:latin typeface="Helvetica Neue"/>
            </a:endParaRPr>
          </a:p>
          <a:p>
            <a:pPr algn="l"/>
            <a:r>
              <a:rPr lang="nn-NO" sz="1600" b="0" i="0">
                <a:solidFill>
                  <a:srgbClr val="333333"/>
                </a:solidFill>
                <a:effectLst/>
                <a:highlight>
                  <a:srgbClr val="FFFFFF"/>
                </a:highlight>
                <a:latin typeface="Helvetica Neue"/>
              </a:rPr>
              <a:t>Elevane skal vere aktivt med i opplæringa og følgje skolereglane. Kommunen og fylkeskommunen skal sørgje for at elevar med fråvær frå opplæringa blir følgde opp.</a:t>
            </a:r>
          </a:p>
          <a:p>
            <a:pPr algn="l"/>
            <a:r>
              <a:rPr lang="nn-NO" sz="1600" b="0" i="0">
                <a:solidFill>
                  <a:srgbClr val="333333"/>
                </a:solidFill>
                <a:effectLst/>
                <a:highlight>
                  <a:srgbClr val="FFFFFF"/>
                </a:highlight>
                <a:latin typeface="Helvetica Neue"/>
              </a:rPr>
              <a:t>Elevane kan bli pålagde å gjere oppgåver utanom skoletida (lekser). Det må takast omsyn til at elevar har rett til kvile og fritid.</a:t>
            </a:r>
          </a:p>
          <a:p>
            <a:pPr marL="0" lvl="0" indent="0" algn="l" rtl="0">
              <a:lnSpc>
                <a:spcPct val="90000"/>
              </a:lnSpc>
              <a:spcBef>
                <a:spcPts val="1000"/>
              </a:spcBef>
              <a:spcAft>
                <a:spcPts val="0"/>
              </a:spcAft>
              <a:buClr>
                <a:srgbClr val="C2AF00"/>
              </a:buClr>
              <a:buSzPts val="2000"/>
              <a:buFont typeface="Verdana"/>
              <a:buNone/>
            </a:pP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1000"/>
              </a:spcBef>
              <a:spcAft>
                <a:spcPts val="0"/>
              </a:spcAft>
              <a:buClr>
                <a:srgbClr val="C2AF00"/>
              </a:buClr>
              <a:buSzPts val="2000"/>
              <a:buFont typeface="Verdana"/>
              <a:buNone/>
            </a:pPr>
            <a:r>
              <a:rPr lang="no-NO" sz="2000" i="1">
                <a:solidFill>
                  <a:schemeClr val="dk1"/>
                </a:solidFill>
                <a:latin typeface="Calibri" panose="020F0502020204030204" pitchFamily="34" charset="0"/>
                <a:ea typeface="Verdana"/>
                <a:cs typeface="Calibri" panose="020F0502020204030204" pitchFamily="34" charset="0"/>
                <a:sym typeface="Verdana"/>
              </a:rPr>
              <a:t>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969975" y="454025"/>
            <a:ext cx="7786800" cy="72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no-NO" sz="3000" b="1">
                <a:solidFill>
                  <a:schemeClr val="dk1"/>
                </a:solidFill>
                <a:latin typeface="Arial"/>
                <a:ea typeface="Arial"/>
                <a:cs typeface="Arial"/>
                <a:sym typeface="Arial"/>
              </a:rPr>
              <a:t>Skulen si leiing:</a:t>
            </a:r>
            <a:endParaRPr sz="3000">
              <a:latin typeface="Arial"/>
              <a:ea typeface="Arial"/>
              <a:cs typeface="Arial"/>
              <a:sym typeface="Arial"/>
            </a:endParaRPr>
          </a:p>
        </p:txBody>
      </p:sp>
      <p:sp>
        <p:nvSpPr>
          <p:cNvPr id="62" name="Google Shape;62;p15"/>
          <p:cNvSpPr txBox="1">
            <a:spLocks noGrp="1"/>
          </p:cNvSpPr>
          <p:nvPr>
            <p:ph type="body" idx="1"/>
          </p:nvPr>
        </p:nvSpPr>
        <p:spPr>
          <a:xfrm>
            <a:off x="969950" y="1238925"/>
            <a:ext cx="7786800" cy="2596500"/>
          </a:xfrm>
          <a:prstGeom prst="rect">
            <a:avLst/>
          </a:prstGeom>
        </p:spPr>
        <p:txBody>
          <a:bodyPr spcFirstLastPara="1" wrap="square" lIns="0" tIns="0" rIns="0" bIns="0" anchor="t" anchorCtr="0">
            <a:noAutofit/>
          </a:bodyPr>
          <a:lstStyle/>
          <a:p>
            <a:pPr marL="0" lvl="0" indent="-152400" algn="l" rtl="0">
              <a:spcBef>
                <a:spcPts val="480"/>
              </a:spcBef>
              <a:spcAft>
                <a:spcPts val="0"/>
              </a:spcAft>
              <a:buClr>
                <a:srgbClr val="C2AF00"/>
              </a:buClr>
              <a:buSzPts val="2400"/>
              <a:buFont typeface="Verdana"/>
              <a:buChar char="•"/>
            </a:pPr>
            <a:r>
              <a:rPr lang="no-NO">
                <a:solidFill>
                  <a:schemeClr val="dk1"/>
                </a:solidFill>
                <a:latin typeface="Verdana"/>
                <a:ea typeface="Verdana"/>
                <a:cs typeface="Verdana"/>
                <a:sym typeface="Verdana"/>
              </a:rPr>
              <a:t> </a:t>
            </a:r>
            <a:r>
              <a:rPr lang="no-NO">
                <a:solidFill>
                  <a:schemeClr val="dk1"/>
                </a:solidFill>
                <a:latin typeface="Calibri" panose="020F0502020204030204" pitchFamily="34" charset="0"/>
                <a:ea typeface="Verdana"/>
                <a:cs typeface="Calibri" panose="020F0502020204030204" pitchFamily="34" charset="0"/>
                <a:sym typeface="Verdana"/>
              </a:rPr>
              <a:t>Margaret Alme – rektor</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Jon Arne G. Haram – assisterande rektor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Karen Topphol – avdelingsleiar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Bård Ringstad – avdelingsleiar</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Gunhild Snipsøyr - avdelingsleiar</a:t>
            </a:r>
            <a:endParaRPr sz="20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80"/>
              </a:spcBef>
              <a:spcAft>
                <a:spcPts val="0"/>
              </a:spcAft>
              <a:buClr>
                <a:schemeClr val="dk1"/>
              </a:buClr>
              <a:buFont typeface="Arial"/>
              <a:buNone/>
            </a:pPr>
            <a:endParaRPr>
              <a:solidFill>
                <a:schemeClr val="dk1"/>
              </a:solidFill>
              <a:latin typeface="Verdana"/>
              <a:ea typeface="Verdana"/>
              <a:cs typeface="Verdana"/>
              <a:sym typeface="Verdana"/>
            </a:endParaRPr>
          </a:p>
          <a:p>
            <a:pPr marL="0" lvl="0" indent="0" algn="l" rtl="0">
              <a:spcBef>
                <a:spcPts val="48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b-NO" sz="2400" b="1">
                <a:solidFill>
                  <a:schemeClr val="dk1"/>
                </a:solidFill>
                <a:latin typeface="Arial"/>
                <a:ea typeface="Arial"/>
                <a:cs typeface="Arial"/>
                <a:sym typeface="Arial"/>
              </a:rPr>
              <a:t>Kartleggingsprøver</a:t>
            </a:r>
            <a:r>
              <a:rPr lang="no-NO" sz="2400" b="1">
                <a:solidFill>
                  <a:schemeClr val="dk1"/>
                </a:solidFill>
                <a:latin typeface="Arial"/>
                <a:ea typeface="Arial"/>
                <a:cs typeface="Arial"/>
                <a:sym typeface="Arial"/>
              </a:rPr>
              <a:t> Vg1 hausten 20</a:t>
            </a:r>
            <a:r>
              <a:rPr lang="nb-NO" sz="2400" b="1">
                <a:solidFill>
                  <a:schemeClr val="dk1"/>
                </a:solidFill>
                <a:latin typeface="Arial"/>
                <a:ea typeface="Arial"/>
                <a:cs typeface="Arial"/>
                <a:sym typeface="Arial"/>
              </a:rPr>
              <a:t>25</a:t>
            </a:r>
            <a:r>
              <a:rPr lang="no-NO" sz="2400" b="1">
                <a:solidFill>
                  <a:schemeClr val="dk1"/>
                </a:solidFill>
                <a:latin typeface="Arial"/>
                <a:ea typeface="Arial"/>
                <a:cs typeface="Arial"/>
                <a:sym typeface="Arial"/>
              </a:rPr>
              <a:t>:</a:t>
            </a:r>
            <a:endParaRPr>
              <a:latin typeface="Arial"/>
              <a:ea typeface="Arial"/>
              <a:cs typeface="Arial"/>
              <a:sym typeface="Arial"/>
            </a:endParaRPr>
          </a:p>
        </p:txBody>
      </p:sp>
      <p:sp>
        <p:nvSpPr>
          <p:cNvPr id="215" name="Google Shape;215;p36"/>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360"/>
              </a:spcBef>
              <a:spcAft>
                <a:spcPts val="0"/>
              </a:spcAft>
              <a:buClr>
                <a:srgbClr val="C2AF00"/>
              </a:buClr>
              <a:buSzPts val="1800"/>
              <a:buFont typeface="Arial"/>
              <a:buNone/>
            </a:pPr>
            <a:r>
              <a:rPr lang="nb-NO" sz="2000">
                <a:solidFill>
                  <a:schemeClr val="dk1"/>
                </a:solidFill>
                <a:latin typeface="Calibri" panose="020F0502020204030204" pitchFamily="34" charset="0"/>
                <a:ea typeface="Verdana"/>
                <a:cs typeface="Calibri" panose="020F0502020204030204" pitchFamily="34" charset="0"/>
                <a:sym typeface="Verdana"/>
              </a:rPr>
              <a:t>Vi brukar </a:t>
            </a:r>
            <a:r>
              <a:rPr lang="nb-NO" sz="2000" err="1">
                <a:solidFill>
                  <a:schemeClr val="dk1"/>
                </a:solidFill>
                <a:latin typeface="Calibri" panose="020F0502020204030204" pitchFamily="34" charset="0"/>
                <a:ea typeface="Verdana"/>
                <a:cs typeface="Calibri" panose="020F0502020204030204" pitchFamily="34" charset="0"/>
                <a:sym typeface="Verdana"/>
              </a:rPr>
              <a:t>Kartleggaren</a:t>
            </a:r>
            <a:r>
              <a:rPr lang="nb-NO" sz="2000">
                <a:solidFill>
                  <a:schemeClr val="dk1"/>
                </a:solidFill>
                <a:latin typeface="Calibri" panose="020F0502020204030204" pitchFamily="34" charset="0"/>
                <a:ea typeface="Verdana"/>
                <a:cs typeface="Calibri" panose="020F0502020204030204" pitchFamily="34" charset="0"/>
                <a:sym typeface="Verdana"/>
              </a:rPr>
              <a:t> sine kartleggingsprøver i faga:</a:t>
            </a:r>
          </a:p>
          <a:p>
            <a:pPr marL="285750" indent="-285750">
              <a:spcBef>
                <a:spcPts val="360"/>
              </a:spcBef>
              <a:buClr>
                <a:srgbClr val="C2AF00"/>
              </a:buClr>
              <a:buSzPts val="1800"/>
            </a:pPr>
            <a:r>
              <a:rPr lang="nb-NO" sz="2000">
                <a:solidFill>
                  <a:schemeClr val="dk1"/>
                </a:solidFill>
                <a:latin typeface="Calibri" panose="020F0502020204030204" pitchFamily="34" charset="0"/>
                <a:ea typeface="Verdana"/>
                <a:cs typeface="Calibri" panose="020F0502020204030204" pitchFamily="34" charset="0"/>
                <a:sym typeface="Verdana"/>
              </a:rPr>
              <a:t>Matematikk</a:t>
            </a:r>
          </a:p>
          <a:p>
            <a:pPr marL="285750" indent="-285750">
              <a:spcBef>
                <a:spcPts val="360"/>
              </a:spcBef>
              <a:buClr>
                <a:srgbClr val="C2AF00"/>
              </a:buClr>
              <a:buSzPts val="1800"/>
            </a:pPr>
            <a:r>
              <a:rPr lang="nb-NO" sz="2000">
                <a:solidFill>
                  <a:schemeClr val="dk1"/>
                </a:solidFill>
                <a:latin typeface="Calibri" panose="020F0502020204030204" pitchFamily="34" charset="0"/>
                <a:ea typeface="Verdana"/>
                <a:cs typeface="Calibri" panose="020F0502020204030204" pitchFamily="34" charset="0"/>
                <a:sym typeface="Verdana"/>
              </a:rPr>
              <a:t>Norsk</a:t>
            </a:r>
          </a:p>
          <a:p>
            <a:pPr marL="285750" indent="-285750">
              <a:spcBef>
                <a:spcPts val="360"/>
              </a:spcBef>
              <a:buClr>
                <a:srgbClr val="C2AF00"/>
              </a:buClr>
              <a:buSzPts val="1800"/>
            </a:pPr>
            <a:r>
              <a:rPr lang="nb-NO" sz="2000">
                <a:solidFill>
                  <a:schemeClr val="dk1"/>
                </a:solidFill>
                <a:latin typeface="Calibri" panose="020F0502020204030204" pitchFamily="34" charset="0"/>
                <a:ea typeface="Verdana"/>
                <a:cs typeface="Calibri" panose="020F0502020204030204" pitchFamily="34" charset="0"/>
                <a:sym typeface="Verdana"/>
              </a:rPr>
              <a:t>Engelsk</a:t>
            </a:r>
          </a:p>
          <a:p>
            <a:pPr marL="0" indent="0">
              <a:spcBef>
                <a:spcPts val="360"/>
              </a:spcBef>
              <a:buClr>
                <a:srgbClr val="C2AF00"/>
              </a:buClr>
              <a:buSzPts val="1800"/>
              <a:buNone/>
            </a:pPr>
            <a:endParaRPr sz="18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n-NO" sz="2800" b="1">
                <a:solidFill>
                  <a:srgbClr val="333333"/>
                </a:solidFill>
                <a:effectLst/>
                <a:highlight>
                  <a:srgbClr val="FFFFFF"/>
                </a:highlight>
                <a:latin typeface="Helvetica Neue"/>
              </a:rPr>
              <a:t>Forskrifta til opplæringslova</a:t>
            </a:r>
            <a:endParaRPr sz="2800"/>
          </a:p>
        </p:txBody>
      </p:sp>
      <p:sp>
        <p:nvSpPr>
          <p:cNvPr id="236" name="Google Shape;236;p39"/>
          <p:cNvSpPr txBox="1">
            <a:spLocks noGrp="1"/>
          </p:cNvSpPr>
          <p:nvPr>
            <p:ph type="body" idx="1"/>
          </p:nvPr>
        </p:nvSpPr>
        <p:spPr>
          <a:xfrm>
            <a:off x="969962" y="1250663"/>
            <a:ext cx="7786800" cy="3438812"/>
          </a:xfrm>
          <a:prstGeom prst="rect">
            <a:avLst/>
          </a:prstGeom>
        </p:spPr>
        <p:txBody>
          <a:bodyPr spcFirstLastPara="1" wrap="square" lIns="0" tIns="0" rIns="0" bIns="0" anchor="t" anchorCtr="0">
            <a:noAutofit/>
          </a:bodyPr>
          <a:lstStyle/>
          <a:p>
            <a:pPr marL="0" indent="0">
              <a:buNone/>
            </a:pPr>
            <a:r>
              <a:rPr lang="nn-NO" sz="1400" b="1">
                <a:solidFill>
                  <a:srgbClr val="333333"/>
                </a:solidFill>
                <a:effectLst/>
                <a:highlight>
                  <a:srgbClr val="FFFFFF"/>
                </a:highlight>
                <a:latin typeface="Helvetica Neue"/>
              </a:rPr>
              <a:t>§ 9-16.Standpunktkarakterar i fag</a:t>
            </a:r>
          </a:p>
          <a:p>
            <a:pPr algn="l"/>
            <a:r>
              <a:rPr lang="nn-NO" sz="1100" b="0" i="0">
                <a:solidFill>
                  <a:srgbClr val="333333"/>
                </a:solidFill>
                <a:effectLst/>
                <a:highlight>
                  <a:srgbClr val="FFFFFF"/>
                </a:highlight>
                <a:latin typeface="Helvetica Neue"/>
              </a:rPr>
              <a:t>Standpunktkarakterar skal vere eit uttrykk for den samla kompetansen elevane har ved avslutninga av opplæringa. Standpunktkarakterar skal setjast i samsvar med </a:t>
            </a:r>
            <a:r>
              <a:rPr lang="nn-NO" sz="1100" b="0" i="0" u="none" strike="noStrike">
                <a:solidFill>
                  <a:srgbClr val="DB142C"/>
                </a:solidFill>
                <a:effectLst/>
                <a:highlight>
                  <a:srgbClr val="FFFFFF"/>
                </a:highlight>
                <a:latin typeface="Helvetica Neue"/>
                <a:hlinkClick r:id="rId3"/>
              </a:rPr>
              <a:t>§ 9-1</a:t>
            </a:r>
            <a:r>
              <a:rPr lang="nn-NO" sz="1100" b="0" i="0">
                <a:solidFill>
                  <a:srgbClr val="333333"/>
                </a:solidFill>
                <a:effectLst/>
                <a:highlight>
                  <a:srgbClr val="FFFFFF"/>
                </a:highlight>
                <a:latin typeface="Helvetica Neue"/>
              </a:rPr>
              <a:t>.</a:t>
            </a:r>
          </a:p>
          <a:p>
            <a:pPr algn="l"/>
            <a:r>
              <a:rPr lang="nn-NO" sz="1100" b="0" i="0">
                <a:solidFill>
                  <a:srgbClr val="333333"/>
                </a:solidFill>
                <a:effectLst/>
                <a:highlight>
                  <a:srgbClr val="FFFFFF"/>
                </a:highlight>
                <a:latin typeface="Helvetica Neue"/>
              </a:rPr>
              <a:t>Kommunen og fylkeskommunen skal sørgje for at elevane er kjende med kva det blir lagt vekt på i fastsetjinga av standpunktkarakterane. Elevane skal ha fått høve til å vise kompetansen sin på fleire og varierte måtar. Kompetansen som elevane har vist i den tida dei har fått opplæring, skal takast med i vurderinga når standpunktkarakterane skal fastsetjast.</a:t>
            </a:r>
          </a:p>
          <a:p>
            <a:pPr algn="l"/>
            <a:r>
              <a:rPr lang="nn-NO" sz="1100" b="0" i="0">
                <a:solidFill>
                  <a:srgbClr val="333333"/>
                </a:solidFill>
                <a:effectLst/>
                <a:highlight>
                  <a:srgbClr val="FFFFFF"/>
                </a:highlight>
                <a:latin typeface="Helvetica Neue"/>
              </a:rPr>
              <a:t>Standpunktkarakterar i fag med sentralt gitt eksamen skal fastsetjast seinast dagen før fellessensurmøtet.</a:t>
            </a:r>
          </a:p>
          <a:p>
            <a:pPr algn="l"/>
            <a:r>
              <a:rPr lang="nn-NO" sz="1100" b="0" i="0">
                <a:solidFill>
                  <a:srgbClr val="333333"/>
                </a:solidFill>
                <a:effectLst/>
                <a:highlight>
                  <a:srgbClr val="FFFFFF"/>
                </a:highlight>
                <a:latin typeface="Helvetica Neue"/>
              </a:rPr>
              <a:t>Standpunktkarakterar i fag med lokalt gitt eksamen skal fastsetjast seinast dagen før skolen held den første eksamenen i faget på det aktuelle trinnet på utdanningsprogrammet.</a:t>
            </a:r>
          </a:p>
          <a:p>
            <a:pPr algn="l"/>
            <a:r>
              <a:rPr lang="nn-NO" sz="1100" b="0" i="0">
                <a:solidFill>
                  <a:srgbClr val="333333"/>
                </a:solidFill>
                <a:effectLst/>
                <a:highlight>
                  <a:srgbClr val="FFFFFF"/>
                </a:highlight>
                <a:latin typeface="Helvetica Neue"/>
              </a:rPr>
              <a:t>Reglane i tredje og fjerde ledd gjeld ikkje der ein elev får meir opplæring etter </a:t>
            </a:r>
            <a:r>
              <a:rPr lang="nn-NO" sz="1100" b="0" i="0" u="none" strike="noStrike">
                <a:solidFill>
                  <a:srgbClr val="DB142C"/>
                </a:solidFill>
                <a:effectLst/>
                <a:highlight>
                  <a:srgbClr val="FFFFFF"/>
                </a:highlight>
                <a:latin typeface="Helvetica Neue"/>
                <a:hlinkClick r:id="rId4"/>
              </a:rPr>
              <a:t>§ 5-2</a:t>
            </a:r>
            <a:r>
              <a:rPr lang="nn-NO" sz="1100" b="0" i="0">
                <a:solidFill>
                  <a:srgbClr val="333333"/>
                </a:solidFill>
                <a:effectLst/>
                <a:highlight>
                  <a:srgbClr val="FFFFFF"/>
                </a:highlight>
                <a:latin typeface="Helvetica Neue"/>
              </a:rPr>
              <a:t> og samtidig er meld opp til utsett, ny eller særskild eksamen, jf. </a:t>
            </a:r>
            <a:r>
              <a:rPr lang="nn-NO" sz="1100" b="0" i="0" u="none" strike="noStrike">
                <a:solidFill>
                  <a:srgbClr val="DB142C"/>
                </a:solidFill>
                <a:effectLst/>
                <a:highlight>
                  <a:srgbClr val="FFFFFF"/>
                </a:highlight>
                <a:latin typeface="Helvetica Neue"/>
                <a:hlinkClick r:id="rId5"/>
              </a:rPr>
              <a:t>§ 9-36</a:t>
            </a:r>
            <a:r>
              <a:rPr lang="nn-NO" sz="1100" b="0" i="0">
                <a:solidFill>
                  <a:srgbClr val="333333"/>
                </a:solidFill>
                <a:effectLst/>
                <a:highlight>
                  <a:srgbClr val="FFFFFF"/>
                </a:highlight>
                <a:latin typeface="Helvetica Neue"/>
              </a:rPr>
              <a:t>–§ 9-38. Standpunktkarakterane skal då fastsetjast etter endeleg sensur av utsett, ny eller særskild eksamen.</a:t>
            </a:r>
          </a:p>
          <a:p>
            <a:pPr algn="l"/>
            <a:r>
              <a:rPr lang="nn-NO" sz="1100" b="0" i="0">
                <a:solidFill>
                  <a:srgbClr val="333333"/>
                </a:solidFill>
                <a:effectLst/>
                <a:highlight>
                  <a:srgbClr val="FFFFFF"/>
                </a:highlight>
                <a:latin typeface="Helvetica Neue"/>
              </a:rPr>
              <a:t>Faglærarane set standpunktkarakter. Dersom rektor er i tvil om at reglane for fastsetjing av standpunktkarakter er følgde i eit fag, kan rektor krevje at faglæraren gjer ei ny fagleg vurdering før karakteren blir fastsett og ført.</a:t>
            </a:r>
          </a:p>
          <a:p>
            <a:pPr algn="l"/>
            <a:r>
              <a:rPr lang="nn-NO" sz="1100" b="0" i="0">
                <a:solidFill>
                  <a:srgbClr val="333333"/>
                </a:solidFill>
                <a:effectLst/>
                <a:highlight>
                  <a:srgbClr val="FFFFFF"/>
                </a:highlight>
                <a:latin typeface="Helvetica Neue"/>
              </a:rPr>
              <a:t>Dersom ein elev ikkje kan få standpunktkarakter i eit fag og eleven har fått varsel etter </a:t>
            </a:r>
            <a:r>
              <a:rPr lang="nn-NO" sz="1100" b="0" i="0" u="none" strike="noStrike">
                <a:solidFill>
                  <a:srgbClr val="DB142C"/>
                </a:solidFill>
                <a:effectLst/>
                <a:highlight>
                  <a:srgbClr val="FFFFFF"/>
                </a:highlight>
                <a:latin typeface="Helvetica Neue"/>
                <a:hlinkClick r:id="rId6"/>
              </a:rPr>
              <a:t>§ 9-7</a:t>
            </a:r>
            <a:r>
              <a:rPr lang="nn-NO" sz="1100" b="0" i="0">
                <a:solidFill>
                  <a:srgbClr val="333333"/>
                </a:solidFill>
                <a:effectLst/>
                <a:highlight>
                  <a:srgbClr val="FFFFFF"/>
                </a:highlight>
                <a:latin typeface="Helvetica Neue"/>
              </a:rPr>
              <a:t>, skal rektor sjølv gjere vedtak om at det ikkje blir gitt standpunktkarakter i faget.</a:t>
            </a:r>
          </a:p>
          <a:p>
            <a:pPr marL="0" indent="0">
              <a:buNone/>
            </a:pPr>
            <a:endParaRPr lang="nn-NO" sz="1400" b="0">
              <a:solidFill>
                <a:srgbClr val="333333"/>
              </a:solidFill>
              <a:effectLst/>
              <a:highlight>
                <a:srgbClr val="FFFFFF"/>
              </a:highlight>
              <a:latin typeface="Helvetica Neue"/>
            </a:endParaRPr>
          </a:p>
          <a:p>
            <a:pPr marL="0" lvl="0" indent="0" algn="l" rtl="0">
              <a:spcBef>
                <a:spcPts val="48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a:buClr>
                <a:srgbClr val="C2AF00"/>
              </a:buClr>
              <a:buSzPts val="2000"/>
            </a:pPr>
            <a:br>
              <a:rPr lang="nn-NO" sz="2000" b="1">
                <a:solidFill>
                  <a:srgbClr val="333333"/>
                </a:solidFill>
                <a:effectLst/>
                <a:highlight>
                  <a:srgbClr val="FFFFFF"/>
                </a:highlight>
                <a:latin typeface="Helvetica Neue"/>
              </a:rPr>
            </a:br>
            <a:r>
              <a:rPr lang="nn-NO" sz="2000" b="1">
                <a:solidFill>
                  <a:srgbClr val="333333"/>
                </a:solidFill>
                <a:effectLst/>
                <a:highlight>
                  <a:srgbClr val="FFFFFF"/>
                </a:highlight>
                <a:latin typeface="Helvetica Neue"/>
              </a:rPr>
              <a:t>§ 9-17.Standpunktkarakterar i orden og i oppførsel</a:t>
            </a:r>
            <a:br>
              <a:rPr lang="nn-NO" sz="1050" b="0" i="0">
                <a:solidFill>
                  <a:srgbClr val="333333"/>
                </a:solidFill>
                <a:effectLst/>
                <a:highlight>
                  <a:srgbClr val="FFFFFF"/>
                </a:highlight>
                <a:latin typeface="Helvetica Neue"/>
              </a:rPr>
            </a:br>
            <a:endParaRPr sz="2400">
              <a:latin typeface="Arial"/>
              <a:ea typeface="Arial"/>
              <a:cs typeface="Arial"/>
              <a:sym typeface="Arial"/>
            </a:endParaRPr>
          </a:p>
        </p:txBody>
      </p:sp>
      <p:sp>
        <p:nvSpPr>
          <p:cNvPr id="229" name="Google Shape;229;p38"/>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algn="l"/>
            <a:r>
              <a:rPr lang="nn-NO" sz="1400" b="0" i="0">
                <a:solidFill>
                  <a:srgbClr val="333333"/>
                </a:solidFill>
                <a:effectLst/>
                <a:highlight>
                  <a:srgbClr val="FFFFFF"/>
                </a:highlight>
                <a:latin typeface="Helvetica Neue"/>
              </a:rPr>
              <a:t>På 10. trinn og ved avslutninga av opplæringsløpet i vidaregåande skole skal det setjast ein standpunktkarakter i orden og ein standpunktkarakter i oppførsel.</a:t>
            </a:r>
          </a:p>
          <a:p>
            <a:pPr marL="76200" indent="0" algn="l">
              <a:buNone/>
            </a:pPr>
            <a:endParaRPr lang="nn-NO" sz="1400" b="0" i="0">
              <a:solidFill>
                <a:srgbClr val="333333"/>
              </a:solidFill>
              <a:effectLst/>
              <a:highlight>
                <a:srgbClr val="FFFFFF"/>
              </a:highlight>
              <a:latin typeface="Helvetica Neue"/>
            </a:endParaRPr>
          </a:p>
          <a:p>
            <a:pPr algn="l"/>
            <a:r>
              <a:rPr lang="nn-NO" sz="1400" b="0" i="0">
                <a:solidFill>
                  <a:srgbClr val="333333"/>
                </a:solidFill>
                <a:effectLst/>
                <a:highlight>
                  <a:srgbClr val="FFFFFF"/>
                </a:highlight>
                <a:latin typeface="Helvetica Neue"/>
              </a:rPr>
              <a:t>Standpunktkarakterane i orden og i oppførsel skal vere eit uttrykk for korleis elevane har tedd seg, og kva for orden dei har hatt. Det skal gjerast ei heilskapleg vurdering av ordenen deira og oppførselen deira gjennom opplæringstida.</a:t>
            </a:r>
          </a:p>
          <a:p>
            <a:pPr marL="76200" indent="0" algn="l">
              <a:buNone/>
            </a:pPr>
            <a:endParaRPr lang="nn-NO" sz="1400" b="0" i="0">
              <a:solidFill>
                <a:srgbClr val="333333"/>
              </a:solidFill>
              <a:effectLst/>
              <a:highlight>
                <a:srgbClr val="FFFFFF"/>
              </a:highlight>
              <a:latin typeface="Helvetica Neue"/>
            </a:endParaRPr>
          </a:p>
          <a:p>
            <a:pPr algn="l"/>
            <a:r>
              <a:rPr lang="nn-NO" sz="1400" b="0" i="0">
                <a:solidFill>
                  <a:srgbClr val="333333"/>
                </a:solidFill>
                <a:effectLst/>
                <a:highlight>
                  <a:srgbClr val="FFFFFF"/>
                </a:highlight>
                <a:latin typeface="Helvetica Neue"/>
              </a:rPr>
              <a:t>Rektor må drøfte standpunktkarakterane med lærarane til elevane før dei blir sette.</a:t>
            </a:r>
          </a:p>
          <a:p>
            <a:pPr marL="76200" indent="0" algn="l">
              <a:buNone/>
            </a:pPr>
            <a:endParaRPr lang="nn-NO" sz="1400" b="0" i="0">
              <a:solidFill>
                <a:srgbClr val="333333"/>
              </a:solidFill>
              <a:effectLst/>
              <a:highlight>
                <a:srgbClr val="FFFFFF"/>
              </a:highlight>
              <a:latin typeface="Helvetica Neue"/>
            </a:endParaRPr>
          </a:p>
          <a:p>
            <a:pPr algn="l"/>
            <a:r>
              <a:rPr lang="nn-NO" sz="1400" b="0" i="0">
                <a:solidFill>
                  <a:srgbClr val="333333"/>
                </a:solidFill>
                <a:effectLst/>
                <a:highlight>
                  <a:srgbClr val="FFFFFF"/>
                </a:highlight>
                <a:latin typeface="Helvetica Neue"/>
              </a:rPr>
              <a:t>Dersom ein elev skal få standpunktkarakter nokså god (Ng) eller lite god (Lg) i orden eller i oppførsel, må eleven ha fått varsel om det, jf. </a:t>
            </a:r>
            <a:r>
              <a:rPr lang="nn-NO" sz="1400" b="0" i="0" u="none" strike="noStrike">
                <a:solidFill>
                  <a:srgbClr val="DB142C"/>
                </a:solidFill>
                <a:effectLst/>
                <a:highlight>
                  <a:srgbClr val="FFFFFF"/>
                </a:highlight>
                <a:latin typeface="Helvetica Neue"/>
                <a:hlinkClick r:id="rId3"/>
              </a:rPr>
              <a:t>§ 9-7</a:t>
            </a:r>
            <a:r>
              <a:rPr lang="nn-NO" sz="1400" b="0" i="0">
                <a:solidFill>
                  <a:srgbClr val="333333"/>
                </a:solidFill>
                <a:effectLst/>
                <a:highlight>
                  <a:srgbClr val="FFFFFF"/>
                </a:highlight>
                <a:latin typeface="Helvetica Neue"/>
              </a:rPr>
              <a:t>. Kravet om varsling gjeld likevel ikkje om ein sanksjon for ei enkelthending etter skolereglane er årsaka til karakteren.</a:t>
            </a:r>
          </a:p>
          <a:p>
            <a:pPr marL="0" lvl="0" indent="0" algn="l" rtl="0">
              <a:spcBef>
                <a:spcPts val="320"/>
              </a:spcBef>
              <a:spcAft>
                <a:spcPts val="0"/>
              </a:spcAft>
              <a:buClr>
                <a:srgbClr val="C2AF00"/>
              </a:buClr>
              <a:buSzPts val="1600"/>
              <a:buFont typeface="Verdana"/>
              <a:buNone/>
            </a:pPr>
            <a:endParaRPr sz="12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o-NO" sz="3000" b="1">
                <a:solidFill>
                  <a:schemeClr val="dk1"/>
                </a:solidFill>
                <a:latin typeface="Arial"/>
                <a:ea typeface="Arial"/>
                <a:cs typeface="Arial"/>
                <a:sym typeface="Arial"/>
              </a:rPr>
              <a:t>Val av medlem til skuleutvalet</a:t>
            </a:r>
            <a:endParaRPr sz="3000">
              <a:latin typeface="Arial"/>
              <a:ea typeface="Arial"/>
              <a:cs typeface="Arial"/>
              <a:sym typeface="Arial"/>
            </a:endParaRPr>
          </a:p>
        </p:txBody>
      </p:sp>
      <p:sp>
        <p:nvSpPr>
          <p:cNvPr id="243" name="Google Shape;243;p40"/>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00"/>
              </a:spcBef>
              <a:spcAft>
                <a:spcPts val="0"/>
              </a:spcAft>
              <a:buClr>
                <a:srgbClr val="C2AF00"/>
              </a:buClr>
              <a:buSzPts val="2000"/>
              <a:buFont typeface="Verdana"/>
              <a:buNone/>
            </a:pPr>
            <a:r>
              <a:rPr lang="no-NO" sz="2000" i="1">
                <a:solidFill>
                  <a:schemeClr val="dk1"/>
                </a:solidFill>
                <a:latin typeface="Calibri" panose="020F0502020204030204" pitchFamily="34" charset="0"/>
                <a:ea typeface="Verdana"/>
                <a:cs typeface="Calibri" panose="020F0502020204030204" pitchFamily="34" charset="0"/>
                <a:sym typeface="Verdana"/>
              </a:rPr>
              <a:t>Skuleutvalet</a:t>
            </a:r>
            <a:r>
              <a:rPr lang="no-NO" sz="2000">
                <a:solidFill>
                  <a:schemeClr val="dk1"/>
                </a:solidFill>
                <a:latin typeface="Calibri" panose="020F0502020204030204" pitchFamily="34" charset="0"/>
                <a:ea typeface="Verdana"/>
                <a:cs typeface="Calibri" panose="020F0502020204030204" pitchFamily="34" charset="0"/>
                <a:sym typeface="Verdana"/>
              </a:rPr>
              <a:t>:</a:t>
            </a:r>
            <a:endParaRPr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400"/>
              </a:spcBef>
              <a:spcAft>
                <a:spcPts val="0"/>
              </a:spcAft>
              <a:buClr>
                <a:schemeClr val="dk1"/>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ein representant for foreldra/føresette m/vara</a:t>
            </a:r>
            <a:r>
              <a:rPr lang="nb-NO" sz="2000">
                <a:solidFill>
                  <a:schemeClr val="dk1"/>
                </a:solidFill>
                <a:latin typeface="Calibri" panose="020F0502020204030204" pitchFamily="34" charset="0"/>
                <a:ea typeface="Verdana"/>
                <a:cs typeface="Calibri" panose="020F0502020204030204" pitchFamily="34" charset="0"/>
                <a:sym typeface="Verdana"/>
              </a:rPr>
              <a:t> - </a:t>
            </a:r>
            <a:r>
              <a:rPr lang="nb-NO" sz="2000" err="1">
                <a:solidFill>
                  <a:schemeClr val="dk1"/>
                </a:solidFill>
                <a:latin typeface="Calibri" panose="020F0502020204030204" pitchFamily="34" charset="0"/>
                <a:ea typeface="Verdana"/>
                <a:cs typeface="Calibri" panose="020F0502020204030204" pitchFamily="34" charset="0"/>
                <a:sym typeface="Verdana"/>
              </a:rPr>
              <a:t>frå</a:t>
            </a:r>
            <a:r>
              <a:rPr lang="nb-NO" sz="2000">
                <a:solidFill>
                  <a:schemeClr val="dk1"/>
                </a:solidFill>
                <a:latin typeface="Calibri" panose="020F0502020204030204" pitchFamily="34" charset="0"/>
                <a:ea typeface="Verdana"/>
                <a:cs typeface="Calibri" panose="020F0502020204030204" pitchFamily="34" charset="0"/>
                <a:sym typeface="Verdana"/>
              </a:rPr>
              <a:t> Vg1</a:t>
            </a:r>
          </a:p>
          <a:p>
            <a:pPr marL="457200" lvl="0" indent="-355600" algn="l" rtl="0">
              <a:spcBef>
                <a:spcPts val="400"/>
              </a:spcBef>
              <a:spcAft>
                <a:spcPts val="0"/>
              </a:spcAft>
              <a:buClr>
                <a:schemeClr val="dk1"/>
              </a:buClr>
              <a:buSzPts val="2000"/>
              <a:buFont typeface="Verdana"/>
              <a:buChar char="•"/>
            </a:pPr>
            <a:r>
              <a:rPr lang="nb-NO" sz="2000" err="1">
                <a:solidFill>
                  <a:schemeClr val="dk1"/>
                </a:solidFill>
                <a:latin typeface="Calibri" panose="020F0502020204030204" pitchFamily="34" charset="0"/>
                <a:ea typeface="Verdana"/>
                <a:cs typeface="Calibri" panose="020F0502020204030204" pitchFamily="34" charset="0"/>
                <a:sym typeface="Verdana"/>
              </a:rPr>
              <a:t>ein</a:t>
            </a:r>
            <a:r>
              <a:rPr lang="nb-NO" sz="2000">
                <a:solidFill>
                  <a:schemeClr val="dk1"/>
                </a:solidFill>
                <a:latin typeface="Calibri" panose="020F0502020204030204" pitchFamily="34" charset="0"/>
                <a:ea typeface="Verdana"/>
                <a:cs typeface="Calibri" panose="020F0502020204030204" pitchFamily="34" charset="0"/>
                <a:sym typeface="Verdana"/>
              </a:rPr>
              <a:t> representant for foreldra/</a:t>
            </a:r>
            <a:r>
              <a:rPr lang="nb-NO" sz="2000" err="1">
                <a:solidFill>
                  <a:schemeClr val="dk1"/>
                </a:solidFill>
                <a:latin typeface="Calibri" panose="020F0502020204030204" pitchFamily="34" charset="0"/>
                <a:ea typeface="Verdana"/>
                <a:cs typeface="Calibri" panose="020F0502020204030204" pitchFamily="34" charset="0"/>
                <a:sym typeface="Verdana"/>
              </a:rPr>
              <a:t>føresette</a:t>
            </a:r>
            <a:r>
              <a:rPr lang="nb-NO" sz="2000">
                <a:solidFill>
                  <a:schemeClr val="dk1"/>
                </a:solidFill>
                <a:latin typeface="Calibri" panose="020F0502020204030204" pitchFamily="34" charset="0"/>
                <a:ea typeface="Verdana"/>
                <a:cs typeface="Calibri" panose="020F0502020204030204" pitchFamily="34" charset="0"/>
                <a:sym typeface="Verdana"/>
              </a:rPr>
              <a:t> m/vara – </a:t>
            </a:r>
            <a:r>
              <a:rPr lang="nb-NO" sz="2000" err="1">
                <a:solidFill>
                  <a:schemeClr val="dk1"/>
                </a:solidFill>
                <a:latin typeface="Calibri" panose="020F0502020204030204" pitchFamily="34" charset="0"/>
                <a:ea typeface="Verdana"/>
                <a:cs typeface="Calibri" panose="020F0502020204030204" pitchFamily="34" charset="0"/>
                <a:sym typeface="Verdana"/>
              </a:rPr>
              <a:t>frå</a:t>
            </a:r>
            <a:r>
              <a:rPr lang="nb-NO" sz="2000">
                <a:solidFill>
                  <a:schemeClr val="dk1"/>
                </a:solidFill>
                <a:latin typeface="Calibri" panose="020F0502020204030204" pitchFamily="34" charset="0"/>
                <a:ea typeface="Verdana"/>
                <a:cs typeface="Calibri" panose="020F0502020204030204" pitchFamily="34" charset="0"/>
                <a:sym typeface="Verdana"/>
              </a:rPr>
              <a:t> Vg2</a:t>
            </a:r>
            <a:endParaRPr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to representantar for elevane</a:t>
            </a:r>
            <a:endParaRPr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ein representant for dei tilsette </a:t>
            </a:r>
            <a:endParaRPr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b-NO" sz="2000" err="1">
                <a:solidFill>
                  <a:schemeClr val="dk1"/>
                </a:solidFill>
                <a:latin typeface="Calibri" panose="020F0502020204030204" pitchFamily="34" charset="0"/>
                <a:ea typeface="Verdana"/>
                <a:cs typeface="Calibri" panose="020F0502020204030204" pitchFamily="34" charset="0"/>
                <a:sym typeface="Verdana"/>
              </a:rPr>
              <a:t>ein</a:t>
            </a:r>
            <a:r>
              <a:rPr lang="nb-NO" sz="2000">
                <a:solidFill>
                  <a:schemeClr val="dk1"/>
                </a:solidFill>
                <a:latin typeface="Calibri" panose="020F0502020204030204" pitchFamily="34" charset="0"/>
                <a:ea typeface="Verdana"/>
                <a:cs typeface="Calibri" panose="020F0502020204030204" pitchFamily="34" charset="0"/>
                <a:sym typeface="Verdana"/>
              </a:rPr>
              <a:t> eller </a:t>
            </a:r>
            <a:r>
              <a:rPr lang="no-NO" sz="2000">
                <a:solidFill>
                  <a:schemeClr val="dk1"/>
                </a:solidFill>
                <a:latin typeface="Calibri" panose="020F0502020204030204" pitchFamily="34" charset="0"/>
                <a:ea typeface="Verdana"/>
                <a:cs typeface="Calibri" panose="020F0502020204030204" pitchFamily="34" charset="0"/>
                <a:sym typeface="Verdana"/>
              </a:rPr>
              <a:t>to representantar for lokale samfunnsinteresser</a:t>
            </a:r>
            <a:endParaRPr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rektor</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 Ca. 3 møte i skuleåret</a:t>
            </a: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b-NO" sz="2000">
                <a:solidFill>
                  <a:schemeClr val="dk1"/>
                </a:solidFill>
                <a:latin typeface="Calibri" panose="020F0502020204030204" pitchFamily="34" charset="0"/>
                <a:ea typeface="Verdana"/>
                <a:cs typeface="Calibri" panose="020F0502020204030204" pitchFamily="34" charset="0"/>
                <a:sym typeface="Verdana"/>
              </a:rPr>
              <a:t>Er du interessert å </a:t>
            </a:r>
            <a:r>
              <a:rPr lang="nb-NO" sz="2000" err="1">
                <a:solidFill>
                  <a:schemeClr val="dk1"/>
                </a:solidFill>
                <a:latin typeface="Calibri" panose="020F0502020204030204" pitchFamily="34" charset="0"/>
                <a:ea typeface="Verdana"/>
                <a:cs typeface="Calibri" panose="020F0502020204030204" pitchFamily="34" charset="0"/>
                <a:sym typeface="Verdana"/>
              </a:rPr>
              <a:t>sitje</a:t>
            </a:r>
            <a:r>
              <a:rPr lang="nb-NO" sz="2000">
                <a:solidFill>
                  <a:schemeClr val="dk1"/>
                </a:solidFill>
                <a:latin typeface="Calibri" panose="020F0502020204030204" pitchFamily="34" charset="0"/>
                <a:ea typeface="Verdana"/>
                <a:cs typeface="Calibri" panose="020F0502020204030204" pitchFamily="34" charset="0"/>
                <a:sym typeface="Verdana"/>
              </a:rPr>
              <a:t> i </a:t>
            </a:r>
            <a:r>
              <a:rPr lang="nb-NO" sz="2000" err="1">
                <a:solidFill>
                  <a:schemeClr val="dk1"/>
                </a:solidFill>
                <a:latin typeface="Calibri" panose="020F0502020204030204" pitchFamily="34" charset="0"/>
                <a:ea typeface="Verdana"/>
                <a:cs typeface="Calibri" panose="020F0502020204030204" pitchFamily="34" charset="0"/>
                <a:sym typeface="Verdana"/>
              </a:rPr>
              <a:t>skuleutvalet</a:t>
            </a:r>
            <a:r>
              <a:rPr lang="nb-NO" sz="2000">
                <a:solidFill>
                  <a:schemeClr val="dk1"/>
                </a:solidFill>
                <a:latin typeface="Calibri" panose="020F0502020204030204" pitchFamily="34" charset="0"/>
                <a:ea typeface="Verdana"/>
                <a:cs typeface="Calibri" panose="020F0502020204030204" pitchFamily="34" charset="0"/>
                <a:sym typeface="Verdana"/>
              </a:rPr>
              <a:t> gi </a:t>
            </a:r>
            <a:r>
              <a:rPr lang="nb-NO" sz="2000" err="1">
                <a:solidFill>
                  <a:schemeClr val="dk1"/>
                </a:solidFill>
                <a:latin typeface="Calibri" panose="020F0502020204030204" pitchFamily="34" charset="0"/>
                <a:ea typeface="Verdana"/>
                <a:cs typeface="Calibri" panose="020F0502020204030204" pitchFamily="34" charset="0"/>
                <a:sym typeface="Verdana"/>
              </a:rPr>
              <a:t>kontaktlærar</a:t>
            </a:r>
            <a:r>
              <a:rPr lang="nb-NO" sz="2000">
                <a:solidFill>
                  <a:schemeClr val="dk1"/>
                </a:solidFill>
                <a:latin typeface="Calibri" panose="020F0502020204030204" pitchFamily="34" charset="0"/>
                <a:ea typeface="Verdana"/>
                <a:cs typeface="Calibri" panose="020F0502020204030204" pitchFamily="34" charset="0"/>
                <a:sym typeface="Verdana"/>
              </a:rPr>
              <a:t> eller rektor beskjed</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r>
              <a:rPr lang="nb-NO" sz="3000" b="1" err="1">
                <a:solidFill>
                  <a:schemeClr val="dk1"/>
                </a:solidFill>
                <a:latin typeface="Arial" panose="020B0604020202020204" pitchFamily="34" charset="0"/>
                <a:ea typeface="Arial"/>
                <a:cs typeface="Arial" panose="020B0604020202020204" pitchFamily="34" charset="0"/>
                <a:sym typeface="Arial"/>
              </a:rPr>
              <a:t>Elevkveldar</a:t>
            </a:r>
            <a:br>
              <a:rPr lang="nb-NO">
                <a:solidFill>
                  <a:schemeClr val="dk1"/>
                </a:solidFill>
                <a:latin typeface="Calibri" panose="020F0502020204030204" pitchFamily="34" charset="0"/>
                <a:ea typeface="Arial"/>
                <a:cs typeface="Calibri" panose="020F0502020204030204" pitchFamily="34" charset="0"/>
                <a:sym typeface="Arial"/>
              </a:rPr>
            </a:br>
            <a:endParaRPr/>
          </a:p>
        </p:txBody>
      </p:sp>
      <p:sp>
        <p:nvSpPr>
          <p:cNvPr id="250" name="Google Shape;250;p4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457200" lvl="0" indent="-317500" algn="l" rtl="0">
              <a:spcBef>
                <a:spcPts val="400"/>
              </a:spcBef>
              <a:spcAft>
                <a:spcPts val="0"/>
              </a:spcAft>
              <a:buClr>
                <a:schemeClr val="dk1"/>
              </a:buClr>
              <a:buSzPts val="1400"/>
              <a:buFont typeface="Arial"/>
              <a:buChar char="•"/>
            </a:pPr>
            <a:r>
              <a:rPr lang="no-NO" sz="1800">
                <a:solidFill>
                  <a:schemeClr val="dk1"/>
                </a:solidFill>
                <a:latin typeface="Calibri" panose="020F0502020204030204" pitchFamily="34" charset="0"/>
                <a:ea typeface="Arial"/>
                <a:cs typeface="Calibri" panose="020F0502020204030204" pitchFamily="34" charset="0"/>
                <a:sym typeface="Arial"/>
              </a:rPr>
              <a:t>Omtrent ein gong per månad</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17500" algn="l" rtl="0">
              <a:spcBef>
                <a:spcPts val="0"/>
              </a:spcBef>
              <a:spcAft>
                <a:spcPts val="0"/>
              </a:spcAft>
              <a:buClr>
                <a:schemeClr val="dk1"/>
              </a:buClr>
              <a:buSzPts val="1400"/>
              <a:buFont typeface="Arial"/>
              <a:buChar char="•"/>
            </a:pPr>
            <a:r>
              <a:rPr lang="no-NO" sz="1800">
                <a:solidFill>
                  <a:schemeClr val="dk1"/>
                </a:solidFill>
                <a:latin typeface="Calibri" panose="020F0502020204030204" pitchFamily="34" charset="0"/>
                <a:ea typeface="Arial"/>
                <a:cs typeface="Calibri" panose="020F0502020204030204" pitchFamily="34" charset="0"/>
                <a:sym typeface="Arial"/>
              </a:rPr>
              <a:t>Film, pizza, sosialt samvær</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0" algn="l" rtl="0">
              <a:spcBef>
                <a:spcPts val="400"/>
              </a:spcBef>
              <a:spcAft>
                <a:spcPts val="0"/>
              </a:spcAft>
              <a:buNone/>
            </a:pPr>
            <a:endParaRPr sz="18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dk1"/>
                </a:solidFill>
                <a:latin typeface="Calibri" panose="020F0502020204030204" pitchFamily="34" charset="0"/>
                <a:ea typeface="Arial"/>
                <a:cs typeface="Calibri" panose="020F0502020204030204" pitchFamily="34" charset="0"/>
                <a:sym typeface="Arial"/>
              </a:rPr>
              <a:t>Ansvarleg: Trond Haugland</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18CAC-DC2B-C01A-D82D-63A73C12939A}"/>
              </a:ext>
            </a:extLst>
          </p:cNvPr>
          <p:cNvSpPr>
            <a:spLocks noGrp="1"/>
          </p:cNvSpPr>
          <p:nvPr>
            <p:ph type="title"/>
          </p:nvPr>
        </p:nvSpPr>
        <p:spPr/>
        <p:txBody>
          <a:bodyPr/>
          <a:lstStyle/>
          <a:p>
            <a:r>
              <a:rPr lang="nn-NO"/>
              <a:t>Russefeiring</a:t>
            </a:r>
          </a:p>
        </p:txBody>
      </p:sp>
      <p:sp>
        <p:nvSpPr>
          <p:cNvPr id="3" name="Plassholder for tekst 2">
            <a:extLst>
              <a:ext uri="{FF2B5EF4-FFF2-40B4-BE49-F238E27FC236}">
                <a16:creationId xmlns:a16="http://schemas.microsoft.com/office/drawing/2014/main" id="{23EECEE7-79D1-54A7-6954-6B6CB560F1FE}"/>
              </a:ext>
            </a:extLst>
          </p:cNvPr>
          <p:cNvSpPr>
            <a:spLocks noGrp="1"/>
          </p:cNvSpPr>
          <p:nvPr>
            <p:ph type="body" idx="1"/>
          </p:nvPr>
        </p:nvSpPr>
        <p:spPr/>
        <p:txBody>
          <a:bodyPr/>
          <a:lstStyle/>
          <a:p>
            <a:r>
              <a:rPr lang="nn-NO" sz="1800"/>
              <a:t>Planlegginga startar stadig tidlegare, gjerne allereie i 10.kl.</a:t>
            </a:r>
          </a:p>
          <a:p>
            <a:r>
              <a:rPr lang="nn-NO" sz="1800"/>
              <a:t>Russegrupper vert gjerne etablerte i grunnskulen</a:t>
            </a:r>
          </a:p>
          <a:p>
            <a:r>
              <a:rPr lang="nn-NO" sz="1800"/>
              <a:t>Russegrupper på tvers av skulane, som dermed vert opplevd som lukka for andre elevar på skulen</a:t>
            </a:r>
          </a:p>
          <a:p>
            <a:r>
              <a:rPr lang="nn-NO" sz="1800"/>
              <a:t>Mykje kan skje desse 2-3 åra</a:t>
            </a:r>
          </a:p>
          <a:p>
            <a:r>
              <a:rPr lang="nn-NO" sz="1800"/>
              <a:t>Pengar – ei kjelde til konflikt</a:t>
            </a:r>
          </a:p>
        </p:txBody>
      </p:sp>
      <p:sp>
        <p:nvSpPr>
          <p:cNvPr id="4" name="Plassholder for tekst 3">
            <a:extLst>
              <a:ext uri="{FF2B5EF4-FFF2-40B4-BE49-F238E27FC236}">
                <a16:creationId xmlns:a16="http://schemas.microsoft.com/office/drawing/2014/main" id="{31F140CD-0712-F589-C36B-4B06BF205FF2}"/>
              </a:ext>
            </a:extLst>
          </p:cNvPr>
          <p:cNvSpPr>
            <a:spLocks noGrp="1"/>
          </p:cNvSpPr>
          <p:nvPr>
            <p:ph type="body" idx="2"/>
          </p:nvPr>
        </p:nvSpPr>
        <p:spPr>
          <a:xfrm>
            <a:off x="4648200" y="1349375"/>
            <a:ext cx="4108450" cy="3201987"/>
          </a:xfrm>
        </p:spPr>
        <p:txBody>
          <a:bodyPr/>
          <a:lstStyle/>
          <a:p>
            <a:r>
              <a:rPr lang="nn-NO" sz="1800"/>
              <a:t>Konfliktar vert dratt inn i skulen og pregar skule- og læringsmiljøet negativt for fleire elevar</a:t>
            </a:r>
          </a:p>
          <a:p>
            <a:r>
              <a:rPr lang="nn-NO" sz="1800"/>
              <a:t>Grenseoverskridande åtferd</a:t>
            </a:r>
          </a:p>
          <a:p>
            <a:r>
              <a:rPr lang="nn-NO" sz="1800" b="1"/>
              <a:t>Russetida skal vere inkluderande, ikkje ekskluderande, slik fleire opplever den</a:t>
            </a:r>
          </a:p>
          <a:p>
            <a:r>
              <a:rPr lang="nn-NO" sz="1800">
                <a:solidFill>
                  <a:srgbClr val="FF0000"/>
                </a:solidFill>
              </a:rPr>
              <a:t>Våren 2026; eksamen for Vg3 tidleg i mai og etter 1.juni</a:t>
            </a:r>
          </a:p>
        </p:txBody>
      </p:sp>
    </p:spTree>
    <p:extLst>
      <p:ext uri="{BB962C8B-B14F-4D97-AF65-F5344CB8AC3E}">
        <p14:creationId xmlns:p14="http://schemas.microsoft.com/office/powerpoint/2010/main" val="371677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B7A84B-7E18-493C-0E61-7C091B46E042}"/>
              </a:ext>
            </a:extLst>
          </p:cNvPr>
          <p:cNvSpPr>
            <a:spLocks noGrp="1"/>
          </p:cNvSpPr>
          <p:nvPr>
            <p:ph type="title"/>
          </p:nvPr>
        </p:nvSpPr>
        <p:spPr/>
        <p:txBody>
          <a:bodyPr/>
          <a:lstStyle/>
          <a:p>
            <a:r>
              <a:rPr lang="nn-NO"/>
              <a:t>Russefeiring våren 2026</a:t>
            </a:r>
          </a:p>
        </p:txBody>
      </p:sp>
      <p:sp>
        <p:nvSpPr>
          <p:cNvPr id="3" name="Plassholder for tekst 2">
            <a:extLst>
              <a:ext uri="{FF2B5EF4-FFF2-40B4-BE49-F238E27FC236}">
                <a16:creationId xmlns:a16="http://schemas.microsoft.com/office/drawing/2014/main" id="{FDE6D463-BFB0-E835-820F-53D094F9AC55}"/>
              </a:ext>
            </a:extLst>
          </p:cNvPr>
          <p:cNvSpPr>
            <a:spLocks noGrp="1"/>
          </p:cNvSpPr>
          <p:nvPr>
            <p:ph type="body" idx="1"/>
          </p:nvPr>
        </p:nvSpPr>
        <p:spPr/>
        <p:txBody>
          <a:bodyPr/>
          <a:lstStyle/>
          <a:p>
            <a:pPr marL="76200" indent="0">
              <a:buNone/>
            </a:pPr>
            <a:endParaRPr lang="nn-NO"/>
          </a:p>
        </p:txBody>
      </p:sp>
      <p:pic>
        <p:nvPicPr>
          <p:cNvPr id="5" name="Bilde 4">
            <a:extLst>
              <a:ext uri="{FF2B5EF4-FFF2-40B4-BE49-F238E27FC236}">
                <a16:creationId xmlns:a16="http://schemas.microsoft.com/office/drawing/2014/main" id="{1EDC7DF0-8009-A4BC-19F6-B7B5083F7750}"/>
              </a:ext>
            </a:extLst>
          </p:cNvPr>
          <p:cNvPicPr>
            <a:picLocks noChangeAspect="1"/>
          </p:cNvPicPr>
          <p:nvPr/>
        </p:nvPicPr>
        <p:blipFill>
          <a:blip r:embed="rId2"/>
          <a:stretch>
            <a:fillRect/>
          </a:stretch>
        </p:blipFill>
        <p:spPr>
          <a:xfrm>
            <a:off x="1038590" y="1311275"/>
            <a:ext cx="5943600" cy="3147128"/>
          </a:xfrm>
          <a:prstGeom prst="rect">
            <a:avLst/>
          </a:prstGeom>
        </p:spPr>
      </p:pic>
    </p:spTree>
    <p:extLst>
      <p:ext uri="{BB962C8B-B14F-4D97-AF65-F5344CB8AC3E}">
        <p14:creationId xmlns:p14="http://schemas.microsoft.com/office/powerpoint/2010/main" val="2469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57CC00-AB53-6031-7A93-F8DD3199CDDF}"/>
              </a:ext>
            </a:extLst>
          </p:cNvPr>
          <p:cNvSpPr>
            <a:spLocks noGrp="1"/>
          </p:cNvSpPr>
          <p:nvPr>
            <p:ph type="title"/>
          </p:nvPr>
        </p:nvSpPr>
        <p:spPr>
          <a:xfrm>
            <a:off x="969966" y="454025"/>
            <a:ext cx="7786687" cy="596060"/>
          </a:xfrm>
        </p:spPr>
        <p:txBody>
          <a:bodyPr/>
          <a:lstStyle/>
          <a:p>
            <a:r>
              <a:rPr lang="nn-NO" sz="2800"/>
              <a:t>Nulltoleranse mot mobbing</a:t>
            </a:r>
          </a:p>
        </p:txBody>
      </p:sp>
      <p:sp>
        <p:nvSpPr>
          <p:cNvPr id="3" name="Plassholder for tekst 2">
            <a:extLst>
              <a:ext uri="{FF2B5EF4-FFF2-40B4-BE49-F238E27FC236}">
                <a16:creationId xmlns:a16="http://schemas.microsoft.com/office/drawing/2014/main" id="{3D356E03-D221-CCA1-E8A6-3943AF0FAAB5}"/>
              </a:ext>
            </a:extLst>
          </p:cNvPr>
          <p:cNvSpPr>
            <a:spLocks noGrp="1"/>
          </p:cNvSpPr>
          <p:nvPr>
            <p:ph type="body" idx="1"/>
          </p:nvPr>
        </p:nvSpPr>
        <p:spPr/>
        <p:txBody>
          <a:bodyPr/>
          <a:lstStyle/>
          <a:p>
            <a:endParaRPr lang="nn-NO"/>
          </a:p>
        </p:txBody>
      </p:sp>
      <p:pic>
        <p:nvPicPr>
          <p:cNvPr id="4" name="Picture 2" descr="https://lh3.googleusercontent.com/UZ5AosvHsm5BmI8B8cEXxPyY0s0fuEZboNTHG6p3izOcMlIKWc8uWEl__4uQYoYqKfmn0BfJpV36eJaNpsHKXDt34cAabDVoqZqEZJYltYRqu6uusKb5wxNb56zcsVHyyklM5tYtMrY">
            <a:extLst>
              <a:ext uri="{FF2B5EF4-FFF2-40B4-BE49-F238E27FC236}">
                <a16:creationId xmlns:a16="http://schemas.microsoft.com/office/drawing/2014/main" id="{D55357BA-2551-DAD8-93AB-714A67947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7" y="1331968"/>
            <a:ext cx="7413971" cy="30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4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D85B1-73A2-19DC-1CB7-4F3763D6D762}"/>
              </a:ext>
            </a:extLst>
          </p:cNvPr>
          <p:cNvSpPr>
            <a:spLocks noGrp="1"/>
          </p:cNvSpPr>
          <p:nvPr>
            <p:ph type="title"/>
          </p:nvPr>
        </p:nvSpPr>
        <p:spPr/>
        <p:txBody>
          <a:bodyPr/>
          <a:lstStyle/>
          <a:p>
            <a:r>
              <a:rPr lang="nb-NO" sz="4400" b="1"/>
              <a:t>Innsatsteam mot mobbing</a:t>
            </a:r>
            <a:endParaRPr lang="nn-NO"/>
          </a:p>
        </p:txBody>
      </p:sp>
      <p:sp>
        <p:nvSpPr>
          <p:cNvPr id="3" name="Plassholder for tekst 2">
            <a:extLst>
              <a:ext uri="{FF2B5EF4-FFF2-40B4-BE49-F238E27FC236}">
                <a16:creationId xmlns:a16="http://schemas.microsoft.com/office/drawing/2014/main" id="{3F44A0AE-D6B7-6FE7-E27F-FFDCD77F3191}"/>
              </a:ext>
            </a:extLst>
          </p:cNvPr>
          <p:cNvSpPr>
            <a:spLocks noGrp="1"/>
          </p:cNvSpPr>
          <p:nvPr>
            <p:ph type="body" idx="1"/>
          </p:nvPr>
        </p:nvSpPr>
        <p:spPr/>
        <p:txBody>
          <a:bodyPr/>
          <a:lstStyle/>
          <a:p>
            <a:pPr marL="76200" indent="0">
              <a:buNone/>
            </a:pPr>
            <a:r>
              <a:rPr lang="nn-NO" sz="2000"/>
              <a:t>Skuleeigar - fylkeskommunen - har bestemt at alle skulane skal etablere Innsatsteam mot mobbing.</a:t>
            </a:r>
          </a:p>
          <a:p>
            <a:pPr marL="76200" indent="0">
              <a:buNone/>
            </a:pPr>
            <a:br>
              <a:rPr lang="nn-NO" sz="2000"/>
            </a:br>
            <a:r>
              <a:rPr lang="nn-NO" sz="2000"/>
              <a:t>I innsatsteamet er rektor, avdelingsleiarane, rådgjevarane og PPT med.</a:t>
            </a:r>
          </a:p>
          <a:p>
            <a:pPr marL="76200" indent="0">
              <a:buNone/>
            </a:pPr>
            <a:br>
              <a:rPr lang="nn-NO" sz="2000"/>
            </a:br>
            <a:r>
              <a:rPr lang="nn-NO" sz="2000"/>
              <a:t>SPEKTER er ei ikkje-anonym undersøking om mobbing og andre forhold i læringsmiljøet. Vil bli brukt i læringsmiljøsaker og som førebyggande verktøy.</a:t>
            </a:r>
          </a:p>
          <a:p>
            <a:pPr marL="76200" indent="0">
              <a:buNone/>
            </a:pPr>
            <a:endParaRPr lang="nn-NO" sz="1050"/>
          </a:p>
          <a:p>
            <a:pPr marL="76200" indent="0">
              <a:buNone/>
            </a:pPr>
            <a:r>
              <a:rPr lang="nn-NO" sz="1600">
                <a:hlinkClick r:id="rId2"/>
              </a:rPr>
              <a:t>https://www.udir.no/laring-og-trivsel/skolemiljo/</a:t>
            </a:r>
            <a:endParaRPr lang="nn-NO" sz="1600"/>
          </a:p>
          <a:p>
            <a:pPr marL="76200" indent="0">
              <a:buNone/>
            </a:pPr>
            <a:endParaRPr lang="nn-NO"/>
          </a:p>
        </p:txBody>
      </p:sp>
    </p:spTree>
    <p:extLst>
      <p:ext uri="{BB962C8B-B14F-4D97-AF65-F5344CB8AC3E}">
        <p14:creationId xmlns:p14="http://schemas.microsoft.com/office/powerpoint/2010/main" val="2807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FAC311F4-9BD4-628A-2E97-98EEBC4BCAB0}"/>
              </a:ext>
            </a:extLst>
          </p:cNvPr>
          <p:cNvGraphicFramePr>
            <a:graphicFrameLocks noChangeAspect="1"/>
          </p:cNvGraphicFramePr>
          <p:nvPr>
            <p:extLst>
              <p:ext uri="{D42A27DB-BD31-4B8C-83A1-F6EECF244321}">
                <p14:modId xmlns:p14="http://schemas.microsoft.com/office/powerpoint/2010/main" val="1657951598"/>
              </p:ext>
            </p:extLst>
          </p:nvPr>
        </p:nvGraphicFramePr>
        <p:xfrm>
          <a:off x="1524000" y="857250"/>
          <a:ext cx="6096000" cy="3429000"/>
        </p:xfrm>
        <a:graphic>
          <a:graphicData uri="http://schemas.openxmlformats.org/presentationml/2006/ole">
            <mc:AlternateContent xmlns:mc="http://schemas.openxmlformats.org/markup-compatibility/2006">
              <mc:Choice xmlns:v="urn:schemas-microsoft-com:vml" Requires="v">
                <p:oleObj name="Acrobat Document" r:id="rId2" imgW="18288000" imgH="10287000" progId="Acrobat.Document.DC">
                  <p:embed/>
                </p:oleObj>
              </mc:Choice>
              <mc:Fallback>
                <p:oleObj name="Acrobat Document" r:id="rId2" imgW="18288000" imgH="10287000" progId="Acrobat.Document.DC">
                  <p:embed/>
                  <p:pic>
                    <p:nvPicPr>
                      <p:cNvPr id="2" name="Objekt 1">
                        <a:extLst>
                          <a:ext uri="{FF2B5EF4-FFF2-40B4-BE49-F238E27FC236}">
                            <a16:creationId xmlns:a16="http://schemas.microsoft.com/office/drawing/2014/main" id="{FAC311F4-9BD4-628A-2E97-98EEBC4BCAB0}"/>
                          </a:ext>
                        </a:extLst>
                      </p:cNvPr>
                      <p:cNvPicPr/>
                      <p:nvPr/>
                    </p:nvPicPr>
                    <p:blipFill>
                      <a:blip r:embed="rId3"/>
                      <a:stretch>
                        <a:fillRect/>
                      </a:stretch>
                    </p:blipFill>
                    <p:spPr>
                      <a:xfrm>
                        <a:off x="1524000" y="857250"/>
                        <a:ext cx="6096000" cy="3429000"/>
                      </a:xfrm>
                      <a:prstGeom prst="rect">
                        <a:avLst/>
                      </a:prstGeom>
                    </p:spPr>
                  </p:pic>
                </p:oleObj>
              </mc:Fallback>
            </mc:AlternateContent>
          </a:graphicData>
        </a:graphic>
      </p:graphicFrame>
    </p:spTree>
    <p:extLst>
      <p:ext uri="{BB962C8B-B14F-4D97-AF65-F5344CB8AC3E}">
        <p14:creationId xmlns:p14="http://schemas.microsoft.com/office/powerpoint/2010/main" val="21499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800"/>
              <a:buFont typeface="Verdana"/>
              <a:buNone/>
            </a:pPr>
            <a:r>
              <a:rPr lang="no-NO" sz="3000" b="1">
                <a:solidFill>
                  <a:schemeClr val="dk1"/>
                </a:solidFill>
                <a:latin typeface="Arial"/>
                <a:ea typeface="Arial"/>
                <a:cs typeface="Arial"/>
                <a:sym typeface="Arial"/>
              </a:rPr>
              <a:t>Rådgjevarane/helsesjukepleiarane:</a:t>
            </a:r>
            <a:endParaRPr sz="30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69" name="Google Shape;69;p16"/>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Li</a:t>
            </a:r>
            <a:r>
              <a:rPr lang="nb-NO" sz="1800" err="1">
                <a:solidFill>
                  <a:schemeClr val="dk1"/>
                </a:solidFill>
                <a:latin typeface="Calibri" panose="020F0502020204030204" pitchFamily="34" charset="0"/>
                <a:ea typeface="Verdana"/>
                <a:cs typeface="Calibri" panose="020F0502020204030204" pitchFamily="34" charset="0"/>
                <a:sym typeface="Verdana"/>
              </a:rPr>
              <a:t>nda</a:t>
            </a:r>
            <a:r>
              <a:rPr lang="nb-NO" sz="1800">
                <a:solidFill>
                  <a:schemeClr val="dk1"/>
                </a:solidFill>
                <a:latin typeface="Calibri" panose="020F0502020204030204" pitchFamily="34" charset="0"/>
                <a:ea typeface="Verdana"/>
                <a:cs typeface="Calibri" panose="020F0502020204030204" pitchFamily="34" charset="0"/>
                <a:sym typeface="Verdana"/>
              </a:rPr>
              <a:t> Sævik</a:t>
            </a:r>
            <a:r>
              <a:rPr lang="no-NO" sz="1800">
                <a:solidFill>
                  <a:schemeClr val="dk1"/>
                </a:solidFill>
                <a:latin typeface="Calibri" panose="020F0502020204030204" pitchFamily="34" charset="0"/>
                <a:ea typeface="Verdana"/>
                <a:cs typeface="Calibri" panose="020F0502020204030204" pitchFamily="34" charset="0"/>
                <a:sym typeface="Verdana"/>
              </a:rPr>
              <a:t> – rådgjevar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Hege Holstad – rådgjevar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Arial"/>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Ingvild Slotterøy og Linda Sævik </a:t>
            </a:r>
            <a:r>
              <a:rPr lang="no-NO" sz="1800">
                <a:solidFill>
                  <a:schemeClr val="dk1"/>
                </a:solidFill>
                <a:latin typeface="Calibri" panose="020F0502020204030204" pitchFamily="34" charset="0"/>
                <a:ea typeface="Verdana"/>
                <a:cs typeface="Calibri" panose="020F0502020204030204" pitchFamily="34" charset="0"/>
                <a:sym typeface="Verdana"/>
              </a:rPr>
              <a:t>– OT rådgjevar</a:t>
            </a:r>
            <a:r>
              <a:rPr lang="nb-NO" sz="1800">
                <a:solidFill>
                  <a:schemeClr val="dk1"/>
                </a:solidFill>
                <a:latin typeface="Calibri" panose="020F0502020204030204" pitchFamily="34" charset="0"/>
                <a:ea typeface="Verdana"/>
                <a:cs typeface="Calibri" panose="020F0502020204030204" pitchFamily="34" charset="0"/>
                <a:sym typeface="Verdana"/>
              </a:rPr>
              <a:t>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Arial"/>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Daniel Moltumyr</a:t>
            </a:r>
            <a:r>
              <a:rPr lang="nb-NO" sz="1800">
                <a:solidFill>
                  <a:schemeClr val="dk1"/>
                </a:solidFill>
                <a:latin typeface="Calibri" panose="020F0502020204030204" pitchFamily="34" charset="0"/>
                <a:ea typeface="Verdana"/>
                <a:cs typeface="Calibri" panose="020F0502020204030204" pitchFamily="34" charset="0"/>
                <a:sym typeface="Verdana"/>
              </a:rPr>
              <a:t> og Hanna Moldskred</a:t>
            </a:r>
            <a:r>
              <a:rPr lang="no-NO" sz="1800">
                <a:solidFill>
                  <a:schemeClr val="dk1"/>
                </a:solidFill>
                <a:latin typeface="Calibri" panose="020F0502020204030204" pitchFamily="34" charset="0"/>
                <a:ea typeface="Verdana"/>
                <a:cs typeface="Calibri" panose="020F0502020204030204" pitchFamily="34" charset="0"/>
                <a:sym typeface="Verdana"/>
              </a:rPr>
              <a:t> – helsesjukepleiar</a:t>
            </a:r>
            <a:r>
              <a:rPr lang="nb-NO" sz="1800">
                <a:solidFill>
                  <a:schemeClr val="dk1"/>
                </a:solidFill>
                <a:latin typeface="Calibri" panose="020F0502020204030204" pitchFamily="34" charset="0"/>
                <a:ea typeface="Verdana"/>
                <a:cs typeface="Calibri" panose="020F0502020204030204" pitchFamily="34" charset="0"/>
                <a:sym typeface="Verdana"/>
              </a:rPr>
              <a:t>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Ingrid Redse Mjaaseth</a:t>
            </a:r>
            <a:r>
              <a:rPr lang="no-NO" sz="1800">
                <a:solidFill>
                  <a:schemeClr val="dk1"/>
                </a:solidFill>
                <a:latin typeface="Calibri" panose="020F0502020204030204" pitchFamily="34" charset="0"/>
                <a:ea typeface="Verdana"/>
                <a:cs typeface="Calibri" panose="020F0502020204030204" pitchFamily="34" charset="0"/>
                <a:sym typeface="Verdana"/>
              </a:rPr>
              <a:t> –</a:t>
            </a:r>
            <a:r>
              <a:rPr lang="nb-NO" sz="1800">
                <a:solidFill>
                  <a:schemeClr val="dk1"/>
                </a:solidFill>
                <a:latin typeface="Calibri" panose="020F0502020204030204" pitchFamily="34" charset="0"/>
                <a:ea typeface="Verdana"/>
                <a:cs typeface="Calibri" panose="020F0502020204030204" pitchFamily="34" charset="0"/>
                <a:sym typeface="Verdana"/>
              </a:rPr>
              <a:t> prosjektstilling i høve psykisk helse</a:t>
            </a: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Viviann Skeide – PPT og den som møter i </a:t>
            </a:r>
            <a:r>
              <a:rPr lang="nb-NO" sz="1800" err="1">
                <a:solidFill>
                  <a:schemeClr val="dk1"/>
                </a:solidFill>
                <a:latin typeface="Calibri" panose="020F0502020204030204" pitchFamily="34" charset="0"/>
                <a:ea typeface="Verdana"/>
                <a:cs typeface="Calibri" panose="020F0502020204030204" pitchFamily="34" charset="0"/>
                <a:sym typeface="Verdana"/>
              </a:rPr>
              <a:t>skulen</a:t>
            </a:r>
            <a:r>
              <a:rPr lang="nb-NO" sz="1800">
                <a:solidFill>
                  <a:schemeClr val="dk1"/>
                </a:solidFill>
                <a:latin typeface="Calibri" panose="020F0502020204030204" pitchFamily="34" charset="0"/>
                <a:ea typeface="Verdana"/>
                <a:cs typeface="Calibri" panose="020F0502020204030204" pitchFamily="34" charset="0"/>
                <a:sym typeface="Verdana"/>
              </a:rPr>
              <a:t> sitt Ressursteam</a:t>
            </a:r>
          </a:p>
          <a:p>
            <a:pPr marL="0" lvl="0" indent="0" algn="l" rtl="0">
              <a:lnSpc>
                <a:spcPct val="90000"/>
              </a:lnSpc>
              <a:spcBef>
                <a:spcPts val="480"/>
              </a:spcBef>
              <a:spcAft>
                <a:spcPts val="0"/>
              </a:spcAft>
              <a:buClr>
                <a:srgbClr val="C2AF00"/>
              </a:buClr>
              <a:buSzPts val="2400"/>
              <a:buFont typeface="Verdana"/>
              <a:buNone/>
            </a:pP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a:t>
            </a:r>
            <a:r>
              <a:rPr lang="nb-NO" sz="1800" err="1">
                <a:solidFill>
                  <a:schemeClr val="dk1"/>
                </a:solidFill>
                <a:latin typeface="Calibri" panose="020F0502020204030204" pitchFamily="34" charset="0"/>
                <a:ea typeface="Verdana"/>
                <a:cs typeface="Calibri" panose="020F0502020204030204" pitchFamily="34" charset="0"/>
                <a:sym typeface="Verdana"/>
              </a:rPr>
              <a:t>Eit</a:t>
            </a:r>
            <a:r>
              <a:rPr lang="nb-NO" sz="1800">
                <a:solidFill>
                  <a:schemeClr val="dk1"/>
                </a:solidFill>
                <a:latin typeface="Calibri" panose="020F0502020204030204" pitchFamily="34" charset="0"/>
                <a:ea typeface="Verdana"/>
                <a:cs typeface="Calibri" panose="020F0502020204030204" pitchFamily="34" charset="0"/>
                <a:sym typeface="Verdana"/>
              </a:rPr>
              <a:t> av landets beste </a:t>
            </a:r>
            <a:r>
              <a:rPr lang="nb-NO" sz="1800" err="1">
                <a:solidFill>
                  <a:schemeClr val="dk1"/>
                </a:solidFill>
                <a:latin typeface="Calibri" panose="020F0502020204030204" pitchFamily="34" charset="0"/>
                <a:ea typeface="Verdana"/>
                <a:cs typeface="Calibri" panose="020F0502020204030204" pitchFamily="34" charset="0"/>
                <a:sym typeface="Verdana"/>
              </a:rPr>
              <a:t>tilbod</a:t>
            </a:r>
            <a:r>
              <a:rPr lang="nb-NO" sz="1800">
                <a:solidFill>
                  <a:schemeClr val="dk1"/>
                </a:solidFill>
                <a:latin typeface="Calibri" panose="020F0502020204030204" pitchFamily="34" charset="0"/>
                <a:ea typeface="Verdana"/>
                <a:cs typeface="Calibri" panose="020F0502020204030204" pitchFamily="34" charset="0"/>
                <a:sym typeface="Verdana"/>
              </a:rPr>
              <a:t> </a:t>
            </a:r>
            <a:r>
              <a:rPr lang="nb-NO" sz="1800" err="1">
                <a:solidFill>
                  <a:schemeClr val="dk1"/>
                </a:solidFill>
                <a:latin typeface="Calibri" panose="020F0502020204030204" pitchFamily="34" charset="0"/>
                <a:ea typeface="Verdana"/>
                <a:cs typeface="Calibri" panose="020F0502020204030204" pitchFamily="34" charset="0"/>
                <a:sym typeface="Verdana"/>
              </a:rPr>
              <a:t>innan</a:t>
            </a:r>
            <a:r>
              <a:rPr lang="nb-NO" sz="1800">
                <a:solidFill>
                  <a:schemeClr val="dk1"/>
                </a:solidFill>
                <a:latin typeface="Calibri" panose="020F0502020204030204" pitchFamily="34" charset="0"/>
                <a:ea typeface="Verdana"/>
                <a:cs typeface="Calibri" panose="020F0502020204030204" pitchFamily="34" charset="0"/>
                <a:sym typeface="Verdana"/>
              </a:rPr>
              <a:t> </a:t>
            </a:r>
            <a:r>
              <a:rPr lang="nb-NO" sz="1800" err="1">
                <a:solidFill>
                  <a:schemeClr val="dk1"/>
                </a:solidFill>
                <a:latin typeface="Calibri" panose="020F0502020204030204" pitchFamily="34" charset="0"/>
                <a:ea typeface="Verdana"/>
                <a:cs typeface="Calibri" panose="020F0502020204030204" pitchFamily="34" charset="0"/>
                <a:sym typeface="Verdana"/>
              </a:rPr>
              <a:t>skulehelseteneste</a:t>
            </a:r>
            <a:r>
              <a:rPr lang="nb-NO" sz="1800">
                <a:solidFill>
                  <a:schemeClr val="dk1"/>
                </a:solidFill>
                <a:latin typeface="Calibri" panose="020F0502020204030204" pitchFamily="34" charset="0"/>
                <a:ea typeface="Verdana"/>
                <a:cs typeface="Calibri" panose="020F0502020204030204" pitchFamily="34" charset="0"/>
                <a:sym typeface="Verdana"/>
              </a:rPr>
              <a:t>»</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000"/>
              <a:buFont typeface="Verdana"/>
              <a:buNone/>
            </a:pPr>
            <a:r>
              <a:rPr lang="no-NO" sz="2000" b="1">
                <a:solidFill>
                  <a:schemeClr val="dk1"/>
                </a:solidFill>
                <a:latin typeface="Arial"/>
                <a:ea typeface="Arial"/>
                <a:cs typeface="Arial"/>
                <a:sym typeface="Arial"/>
              </a:rPr>
              <a:t>Val av matematikk på studiespesialisering og idrettsfag</a:t>
            </a:r>
            <a:endParaRPr sz="2000">
              <a:solidFill>
                <a:schemeClr val="dk1"/>
              </a:solidFill>
              <a:latin typeface="Arial"/>
              <a:ea typeface="Arial"/>
              <a:cs typeface="Arial"/>
              <a:sym typeface="Arial"/>
            </a:endParaRPr>
          </a:p>
          <a:p>
            <a:pPr marL="0" lvl="0" indent="0" algn="l" rtl="0">
              <a:spcBef>
                <a:spcPts val="0"/>
              </a:spcBef>
              <a:spcAft>
                <a:spcPts val="0"/>
              </a:spcAft>
              <a:buNone/>
            </a:pPr>
            <a:endParaRPr sz="3000"/>
          </a:p>
        </p:txBody>
      </p:sp>
      <p:sp>
        <p:nvSpPr>
          <p:cNvPr id="264" name="Google Shape;264;p43"/>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Arial"/>
              <a:buNone/>
            </a:pPr>
            <a:endParaRPr sz="2000">
              <a:solidFill>
                <a:schemeClr val="dk1"/>
              </a:solidFill>
              <a:latin typeface="Verdana"/>
              <a:ea typeface="Verdana"/>
              <a:cs typeface="Verdana"/>
              <a:sym typeface="Verdana"/>
            </a:endParaRPr>
          </a:p>
          <a:p>
            <a:pPr marL="342900" lvl="0" indent="-342900" algn="l" rtl="0">
              <a:spcBef>
                <a:spcPts val="400"/>
              </a:spcBef>
              <a:spcAft>
                <a:spcPts val="0"/>
              </a:spcAft>
              <a:buClr>
                <a:srgbClr val="C2AF00"/>
              </a:buClr>
              <a:buSzPts val="2000"/>
              <a:buFont typeface="Verdana"/>
              <a:buNone/>
            </a:pPr>
            <a:r>
              <a:rPr lang="no-NO" sz="2000">
                <a:solidFill>
                  <a:schemeClr val="dk1"/>
                </a:solidFill>
                <a:latin typeface="Verdana"/>
                <a:ea typeface="Verdana"/>
                <a:cs typeface="Verdana"/>
                <a:sym typeface="Verdana"/>
              </a:rPr>
              <a:t>Elevar på Vg1 kan velje mellom </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Matematikk 1P – praktisk retta matematikk</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Matematikk 1T – teoretisk retta matematikk</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Verdana"/>
              <a:ea typeface="Verdana"/>
              <a:cs typeface="Verdana"/>
              <a:sym typeface="Verdana"/>
            </a:endParaRPr>
          </a:p>
          <a:p>
            <a:pPr marL="342900" lvl="0" indent="-342900" algn="l" rtl="0">
              <a:spcBef>
                <a:spcPts val="400"/>
              </a:spcBef>
              <a:spcAft>
                <a:spcPts val="0"/>
              </a:spcAft>
              <a:buNone/>
            </a:pPr>
            <a:r>
              <a:rPr lang="no-NO" sz="2000">
                <a:solidFill>
                  <a:schemeClr val="dk1"/>
                </a:solidFill>
                <a:latin typeface="Verdana"/>
                <a:ea typeface="Verdana"/>
                <a:cs typeface="Verdana"/>
                <a:sym typeface="Verdana"/>
              </a:rPr>
              <a:t>Begge faga har 5 t/v og er avsluttande dette skuleåret, dvs</a:t>
            </a:r>
            <a:endParaRPr sz="2000">
              <a:solidFill>
                <a:schemeClr val="dk1"/>
              </a:solidFill>
              <a:latin typeface="Verdana"/>
              <a:ea typeface="Verdana"/>
              <a:cs typeface="Verdana"/>
              <a:sym typeface="Verdana"/>
            </a:endParaRPr>
          </a:p>
          <a:p>
            <a:pPr marL="342900" lvl="0" indent="-342900" algn="l" rtl="0">
              <a:spcBef>
                <a:spcPts val="400"/>
              </a:spcBef>
              <a:spcAft>
                <a:spcPts val="0"/>
              </a:spcAft>
              <a:buClr>
                <a:srgbClr val="C2AF00"/>
              </a:buClr>
              <a:buSzPts val="2000"/>
              <a:buFont typeface="Verdana"/>
              <a:buNone/>
            </a:pPr>
            <a:r>
              <a:rPr lang="no-NO" sz="2000">
                <a:solidFill>
                  <a:schemeClr val="dk1"/>
                </a:solidFill>
                <a:latin typeface="Verdana"/>
                <a:ea typeface="Verdana"/>
                <a:cs typeface="Verdana"/>
                <a:sym typeface="Verdana"/>
              </a:rPr>
              <a:t>karakteren blir ståande på vitnemålet.</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Verdana"/>
              <a:ea typeface="Verdana"/>
              <a:cs typeface="Verdana"/>
              <a:sym typeface="Verdana"/>
            </a:endParaRPr>
          </a:p>
          <a:p>
            <a:pPr marL="0" lvl="0" indent="0" algn="l" rtl="0">
              <a:spcBef>
                <a:spcPts val="48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Verdana"/>
              <a:buNone/>
            </a:pPr>
            <a:r>
              <a:rPr lang="no-NO" sz="2400" b="1">
                <a:solidFill>
                  <a:schemeClr val="dk1"/>
                </a:solidFill>
                <a:latin typeface="Arial"/>
                <a:ea typeface="Arial"/>
                <a:cs typeface="Arial"/>
                <a:sym typeface="Arial"/>
              </a:rPr>
              <a:t>Matematikk 1P:</a:t>
            </a:r>
            <a:endParaRPr sz="2400">
              <a:latin typeface="Arial"/>
              <a:ea typeface="Arial"/>
              <a:cs typeface="Arial"/>
              <a:sym typeface="Arial"/>
            </a:endParaRPr>
          </a:p>
        </p:txBody>
      </p:sp>
      <p:sp>
        <p:nvSpPr>
          <p:cNvPr id="271" name="Google Shape;271;p44"/>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Praktisk retta: geometri, økonomi, sannsyn, prosent, forholdsrekning, enkle funksjonar</a:t>
            </a:r>
            <a:endParaRPr sz="1800">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Noko repetisjon frå ungdomsskulen</a:t>
            </a:r>
            <a:endParaRPr sz="1800">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«Lettaste» matematikkvarianten </a:t>
            </a:r>
            <a:endParaRPr sz="1800">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Passar til eleven som: </a:t>
            </a:r>
            <a:endParaRPr sz="1800">
              <a:solidFill>
                <a:schemeClr val="dk1"/>
              </a:solidFill>
              <a:latin typeface="Arial"/>
              <a:ea typeface="Arial"/>
              <a:cs typeface="Arial"/>
              <a:sym typeface="Arial"/>
            </a:endParaRPr>
          </a:p>
          <a:p>
            <a:pPr marL="538162" lvl="1" indent="-1143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 ikkje treng matematikk for vidare studium</a:t>
            </a:r>
            <a:endParaRPr>
              <a:solidFill>
                <a:schemeClr val="dk1"/>
              </a:solidFill>
              <a:latin typeface="Arial"/>
              <a:ea typeface="Arial"/>
              <a:cs typeface="Arial"/>
              <a:sym typeface="Arial"/>
            </a:endParaRPr>
          </a:p>
          <a:p>
            <a:pPr marL="538162" lvl="1" indent="-1143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 ikkje er så glad i faget</a:t>
            </a:r>
            <a:endParaRPr>
              <a:solidFill>
                <a:schemeClr val="dk1"/>
              </a:solidFill>
              <a:latin typeface="Arial"/>
              <a:ea typeface="Arial"/>
              <a:cs typeface="Arial"/>
              <a:sym typeface="Arial"/>
            </a:endParaRPr>
          </a:p>
          <a:p>
            <a:pPr marL="538162" lvl="1" indent="-1143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 synest matematikk er vanskeleg</a:t>
            </a:r>
            <a:endParaRPr>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Gir generell studiekompetanse</a:t>
            </a:r>
            <a:endParaRPr sz="18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Verdana"/>
              <a:ea typeface="Verdana"/>
              <a:cs typeface="Verdana"/>
              <a:sym typeface="Verdana"/>
            </a:endParaRPr>
          </a:p>
          <a:p>
            <a:pPr marL="0" lvl="0" indent="0" algn="l" rtl="0">
              <a:spcBef>
                <a:spcPts val="48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Verdana"/>
              <a:buNone/>
            </a:pPr>
            <a:r>
              <a:rPr lang="no-NO" sz="2400" b="1">
                <a:solidFill>
                  <a:schemeClr val="dk1"/>
                </a:solidFill>
                <a:latin typeface="Arial"/>
                <a:ea typeface="Arial"/>
                <a:cs typeface="Arial"/>
                <a:sym typeface="Arial"/>
              </a:rPr>
              <a:t>Matematikk 1T:</a:t>
            </a:r>
            <a:endParaRPr sz="2400">
              <a:latin typeface="Arial"/>
              <a:ea typeface="Arial"/>
              <a:cs typeface="Arial"/>
              <a:sym typeface="Arial"/>
            </a:endParaRPr>
          </a:p>
        </p:txBody>
      </p:sp>
      <p:sp>
        <p:nvSpPr>
          <p:cNvPr id="278" name="Google Shape;278;p45"/>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Teoretisk retta: geometri, likningar, funksjonar, derivasjon, trigonometri, matematiske modellar, …</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Eleven lærer mykje nytt, ikkje repetisjon frå tidlegare</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Passar til eleven som: </a:t>
            </a:r>
            <a:endParaRPr sz="2000">
              <a:solidFill>
                <a:schemeClr val="dk1"/>
              </a:solidFill>
              <a:latin typeface="Arial"/>
              <a:ea typeface="Arial"/>
              <a:cs typeface="Arial"/>
              <a:sym typeface="Arial"/>
            </a:endParaRPr>
          </a:p>
          <a:p>
            <a:pPr marL="538162" lvl="1" indent="-127000" algn="l" rtl="0">
              <a:spcBef>
                <a:spcPts val="400"/>
              </a:spcBef>
              <a:spcAft>
                <a:spcPts val="0"/>
              </a:spcAft>
              <a:buClr>
                <a:srgbClr val="C2AF00"/>
              </a:buClr>
              <a:buSzPts val="2000"/>
              <a:buChar char="•"/>
            </a:pPr>
            <a:r>
              <a:rPr lang="no-NO" sz="2000">
                <a:solidFill>
                  <a:schemeClr val="dk1"/>
                </a:solidFill>
                <a:latin typeface="Verdana"/>
                <a:ea typeface="Verdana"/>
                <a:cs typeface="Verdana"/>
                <a:sym typeface="Verdana"/>
              </a:rPr>
              <a:t> treng matematikk for vidare studium</a:t>
            </a:r>
            <a:r>
              <a:rPr lang="nb-NO" sz="2000">
                <a:solidFill>
                  <a:schemeClr val="dk1"/>
                </a:solidFill>
                <a:latin typeface="Verdana"/>
                <a:ea typeface="Verdana"/>
                <a:cs typeface="Verdana"/>
                <a:sym typeface="Verdana"/>
              </a:rPr>
              <a:t> </a:t>
            </a:r>
          </a:p>
          <a:p>
            <a:pPr marL="538162" lvl="1" indent="-127000" algn="l" rtl="0">
              <a:spcBef>
                <a:spcPts val="400"/>
              </a:spcBef>
              <a:spcAft>
                <a:spcPts val="0"/>
              </a:spcAft>
              <a:buClr>
                <a:srgbClr val="C2AF00"/>
              </a:buClr>
              <a:buSzPts val="2000"/>
              <a:buChar char="•"/>
            </a:pPr>
            <a:r>
              <a:rPr lang="nb-NO" sz="2000">
                <a:solidFill>
                  <a:schemeClr val="dk1"/>
                </a:solidFill>
                <a:latin typeface="Verdana"/>
                <a:ea typeface="Verdana"/>
                <a:cs typeface="Verdana"/>
                <a:sym typeface="Verdana"/>
              </a:rPr>
              <a:t> </a:t>
            </a:r>
            <a:r>
              <a:rPr lang="no-NO" sz="2000">
                <a:solidFill>
                  <a:schemeClr val="dk1"/>
                </a:solidFill>
                <a:latin typeface="Verdana"/>
                <a:ea typeface="Verdana"/>
                <a:cs typeface="Verdana"/>
                <a:sym typeface="Verdana"/>
              </a:rPr>
              <a:t>er glad i faget</a:t>
            </a:r>
            <a:endParaRPr sz="2000">
              <a:solidFill>
                <a:schemeClr val="dk1"/>
              </a:solidFill>
              <a:latin typeface="Arial"/>
              <a:ea typeface="Arial"/>
              <a:cs typeface="Arial"/>
              <a:sym typeface="Arial"/>
            </a:endParaRPr>
          </a:p>
          <a:p>
            <a:pPr marL="538162" lvl="1" indent="-127000" algn="l" rtl="0">
              <a:spcBef>
                <a:spcPts val="400"/>
              </a:spcBef>
              <a:spcAft>
                <a:spcPts val="0"/>
              </a:spcAft>
              <a:buClr>
                <a:srgbClr val="C2AF00"/>
              </a:buClr>
              <a:buSzPts val="2000"/>
              <a:buChar char="•"/>
            </a:pPr>
            <a:r>
              <a:rPr lang="no-NO" sz="2000">
                <a:solidFill>
                  <a:schemeClr val="dk1"/>
                </a:solidFill>
                <a:latin typeface="Verdana"/>
                <a:ea typeface="Verdana"/>
                <a:cs typeface="Verdana"/>
                <a:sym typeface="Verdana"/>
              </a:rPr>
              <a:t> føler at han/ho lykkast med matematikk</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Gir generell studiekompetanse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Verdana"/>
              <a:buNone/>
            </a:pPr>
            <a:r>
              <a:rPr lang="no-NO" sz="2400" b="1">
                <a:solidFill>
                  <a:schemeClr val="dk1"/>
                </a:solidFill>
                <a:latin typeface="Arial"/>
                <a:ea typeface="Arial"/>
                <a:cs typeface="Arial"/>
                <a:sym typeface="Arial"/>
              </a:rPr>
              <a:t>Matematikk på Vg2 idrett:</a:t>
            </a:r>
            <a:endParaRPr sz="2400">
              <a:latin typeface="Arial"/>
              <a:ea typeface="Arial"/>
              <a:cs typeface="Arial"/>
              <a:sym typeface="Arial"/>
            </a:endParaRPr>
          </a:p>
        </p:txBody>
      </p:sp>
      <p:sp>
        <p:nvSpPr>
          <p:cNvPr id="285" name="Google Shape;285;p46"/>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Minimumsvarianten er å velje 2P på Vg2, 3 t/veke.</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Elevar som har hatt 1T på Vg1 kan i staden for 2P velje </a:t>
            </a:r>
            <a:r>
              <a:rPr lang="nb-NO" sz="2000">
                <a:solidFill>
                  <a:schemeClr val="dk1"/>
                </a:solidFill>
                <a:latin typeface="Verdana"/>
                <a:ea typeface="Verdana"/>
                <a:cs typeface="Verdana"/>
                <a:sym typeface="Verdana"/>
              </a:rPr>
              <a:t>R</a:t>
            </a:r>
            <a:r>
              <a:rPr lang="no-NO" sz="2000">
                <a:solidFill>
                  <a:schemeClr val="dk1"/>
                </a:solidFill>
                <a:latin typeface="Verdana"/>
                <a:ea typeface="Verdana"/>
                <a:cs typeface="Verdana"/>
                <a:sym typeface="Verdana"/>
              </a:rPr>
              <a:t>1 (matematikk for </a:t>
            </a:r>
            <a:r>
              <a:rPr lang="nb-NO" sz="2000">
                <a:solidFill>
                  <a:schemeClr val="dk1"/>
                </a:solidFill>
                <a:latin typeface="Verdana"/>
                <a:ea typeface="Verdana"/>
                <a:cs typeface="Verdana"/>
                <a:sym typeface="Verdana"/>
              </a:rPr>
              <a:t>realfag</a:t>
            </a:r>
            <a:r>
              <a:rPr lang="no-NO" sz="2000">
                <a:solidFill>
                  <a:schemeClr val="dk1"/>
                </a:solidFill>
                <a:latin typeface="Verdana"/>
                <a:ea typeface="Verdana"/>
                <a:cs typeface="Verdana"/>
                <a:sym typeface="Verdana"/>
              </a:rPr>
              <a:t>) på Vg2, 5 t/veke.</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Verdana"/>
              <a:buChar char="•"/>
            </a:pPr>
            <a:r>
              <a:rPr lang="no-NO" sz="2000">
                <a:solidFill>
                  <a:schemeClr val="dk1"/>
                </a:solidFill>
                <a:latin typeface="Verdana"/>
                <a:ea typeface="Verdana"/>
                <a:cs typeface="Verdana"/>
                <a:sym typeface="Verdana"/>
              </a:rPr>
              <a:t>Begge faga er avsluttande med standpunktkarakter på vitnemålet.</a:t>
            </a:r>
            <a:endParaRPr sz="20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Matematikk på Vg2 og Vg3 studiespesialisering:</a:t>
            </a:r>
            <a:endParaRPr sz="2400">
              <a:latin typeface="Arial"/>
              <a:ea typeface="Arial"/>
              <a:cs typeface="Arial"/>
              <a:sym typeface="Arial"/>
            </a:endParaRPr>
          </a:p>
        </p:txBody>
      </p:sp>
      <p:sp>
        <p:nvSpPr>
          <p:cNvPr id="292" name="Google Shape;292;p47"/>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12700" lvl="0" indent="0" algn="l" rtl="0">
              <a:spcBef>
                <a:spcPts val="400"/>
              </a:spcBef>
              <a:spcAft>
                <a:spcPts val="0"/>
              </a:spcAft>
              <a:buClr>
                <a:srgbClr val="C2AF00"/>
              </a:buClr>
              <a:buSzPts val="1800"/>
              <a:buNone/>
            </a:pPr>
            <a:r>
              <a:rPr lang="nb-NO" sz="1800">
                <a:solidFill>
                  <a:schemeClr val="dk1"/>
                </a:solidFill>
                <a:highlight>
                  <a:srgbClr val="FFFF00"/>
                </a:highlight>
                <a:latin typeface="Verdana"/>
                <a:ea typeface="Verdana"/>
                <a:cs typeface="Verdana"/>
                <a:sym typeface="Verdana"/>
              </a:rPr>
              <a:t>NB! Denne sida gjeld </a:t>
            </a:r>
            <a:r>
              <a:rPr lang="nb-NO" sz="1800" err="1">
                <a:solidFill>
                  <a:schemeClr val="dk1"/>
                </a:solidFill>
                <a:highlight>
                  <a:srgbClr val="FFFF00"/>
                </a:highlight>
                <a:latin typeface="Verdana"/>
                <a:ea typeface="Verdana"/>
                <a:cs typeface="Verdana"/>
                <a:sym typeface="Verdana"/>
              </a:rPr>
              <a:t>ikkje</a:t>
            </a:r>
            <a:r>
              <a:rPr lang="nb-NO" sz="1800">
                <a:solidFill>
                  <a:schemeClr val="dk1"/>
                </a:solidFill>
                <a:highlight>
                  <a:srgbClr val="FFFF00"/>
                </a:highlight>
                <a:latin typeface="Verdana"/>
                <a:ea typeface="Verdana"/>
                <a:cs typeface="Verdana"/>
                <a:sym typeface="Verdana"/>
              </a:rPr>
              <a:t> Haust 25</a:t>
            </a:r>
          </a:p>
          <a:p>
            <a:pPr marL="298450" indent="-285750">
              <a:spcBef>
                <a:spcPts val="400"/>
              </a:spcBef>
              <a:buClr>
                <a:srgbClr val="C2AF00"/>
              </a:buClr>
              <a:buSzPts val="1800"/>
            </a:pPr>
            <a:r>
              <a:rPr lang="no-NO" sz="1800">
                <a:solidFill>
                  <a:schemeClr val="dk1"/>
                </a:solidFill>
                <a:latin typeface="Verdana"/>
                <a:ea typeface="Verdana"/>
                <a:cs typeface="Verdana"/>
                <a:sym typeface="Verdana"/>
              </a:rPr>
              <a:t>Minimumsvarianten er å velje 2P på Vg2, 3 t/veke.</a:t>
            </a:r>
            <a:endParaRPr lang="nn-NO" sz="1800">
              <a:solidFill>
                <a:schemeClr val="dk1"/>
              </a:solidFill>
              <a:latin typeface="Arial"/>
              <a:ea typeface="Arial"/>
              <a:cs typeface="Arial"/>
              <a:sym typeface="Arial"/>
            </a:endParaRPr>
          </a:p>
          <a:p>
            <a:pPr marL="342900" lvl="1" indent="-3302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Elevar som har hatt 1P på Vg1 kan velje programfaget S1 (matematikk for samfunnsfag) på Vg2. Dette kan byggast på med S2 på Vg3.  </a:t>
            </a:r>
            <a:endParaRPr>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Elevar som har hatt 1T på Vg1 kan velje programfaga: </a:t>
            </a:r>
            <a:endParaRPr sz="1800">
              <a:solidFill>
                <a:schemeClr val="dk1"/>
              </a:solidFill>
              <a:latin typeface="Arial"/>
              <a:ea typeface="Arial"/>
              <a:cs typeface="Arial"/>
              <a:sym typeface="Arial"/>
            </a:endParaRPr>
          </a:p>
          <a:p>
            <a:pPr marL="342900" lvl="1" indent="-3302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S1 + evt S2</a:t>
            </a:r>
            <a:endParaRPr>
              <a:solidFill>
                <a:schemeClr val="dk1"/>
              </a:solidFill>
              <a:latin typeface="Arial"/>
              <a:ea typeface="Arial"/>
              <a:cs typeface="Arial"/>
              <a:sym typeface="Arial"/>
            </a:endParaRPr>
          </a:p>
          <a:p>
            <a:pPr marL="342900" lvl="1" indent="-330200" algn="l" rtl="0">
              <a:spcBef>
                <a:spcPts val="400"/>
              </a:spcBef>
              <a:spcAft>
                <a:spcPts val="0"/>
              </a:spcAft>
              <a:buClr>
                <a:srgbClr val="C2AF00"/>
              </a:buClr>
              <a:buSzPts val="1800"/>
              <a:buChar char="•"/>
            </a:pPr>
            <a:r>
              <a:rPr lang="no-NO">
                <a:solidFill>
                  <a:schemeClr val="dk1"/>
                </a:solidFill>
                <a:latin typeface="Verdana"/>
                <a:ea typeface="Verdana"/>
                <a:cs typeface="Verdana"/>
                <a:sym typeface="Verdana"/>
              </a:rPr>
              <a:t>R1 (matematikk for realfag)på Vg2. Kan byggast på med R2 på Vg3.</a:t>
            </a:r>
            <a:endParaRPr>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Alle faga er avsluttande med standpunktkarakter på vitnemålet.</a:t>
            </a:r>
            <a:endParaRPr sz="18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Matematikk på Vg2 og Vg3 studiespesialisering:</a:t>
            </a:r>
            <a:endParaRPr sz="2400">
              <a:latin typeface="Arial"/>
              <a:ea typeface="Arial"/>
              <a:cs typeface="Arial"/>
              <a:sym typeface="Arial"/>
            </a:endParaRPr>
          </a:p>
        </p:txBody>
      </p:sp>
      <p:sp>
        <p:nvSpPr>
          <p:cNvPr id="292" name="Google Shape;292;p47"/>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Minimumsvarianten er å velje 2P på Vg2, 3 t/veke.</a:t>
            </a:r>
            <a:endParaRPr lang="nb-NO" sz="1800">
              <a:solidFill>
                <a:schemeClr val="dk1"/>
              </a:solidFill>
              <a:latin typeface="Verdana"/>
              <a:ea typeface="Verdana"/>
              <a:cs typeface="Verdana"/>
              <a:sym typeface="Verdana"/>
            </a:endParaRPr>
          </a:p>
          <a:p>
            <a:pPr marL="12700" lvl="0" indent="0" algn="l" rtl="0">
              <a:spcBef>
                <a:spcPts val="400"/>
              </a:spcBef>
              <a:spcAft>
                <a:spcPts val="0"/>
              </a:spcAft>
              <a:buClr>
                <a:srgbClr val="C2AF00"/>
              </a:buClr>
              <a:buSzPts val="1800"/>
              <a:buNone/>
            </a:pPr>
            <a:endParaRPr sz="1800">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Elevar som har hatt 1T på Vg1 kan velje R1 (matematikk for realfag)på Vg2. Kan byggast på med R2 på Vg3.</a:t>
            </a:r>
            <a:endParaRPr lang="nb-NO" sz="1800">
              <a:solidFill>
                <a:schemeClr val="dk1"/>
              </a:solidFill>
              <a:latin typeface="Verdana"/>
              <a:ea typeface="Verdana"/>
              <a:cs typeface="Verdana"/>
              <a:sym typeface="Verdana"/>
            </a:endParaRPr>
          </a:p>
          <a:p>
            <a:pPr marL="12700" lvl="0" indent="0" algn="l" rtl="0">
              <a:spcBef>
                <a:spcPts val="400"/>
              </a:spcBef>
              <a:spcAft>
                <a:spcPts val="0"/>
              </a:spcAft>
              <a:buClr>
                <a:srgbClr val="C2AF00"/>
              </a:buClr>
              <a:buSzPts val="1800"/>
              <a:buNone/>
            </a:pPr>
            <a:endParaRPr sz="1800">
              <a:solidFill>
                <a:schemeClr val="dk1"/>
              </a:solidFill>
              <a:latin typeface="Arial"/>
              <a:ea typeface="Arial"/>
              <a:cs typeface="Arial"/>
              <a:sym typeface="Arial"/>
            </a:endParaRPr>
          </a:p>
          <a:p>
            <a:pPr marL="342900" lvl="0" indent="-330200" algn="l" rtl="0">
              <a:spcBef>
                <a:spcPts val="400"/>
              </a:spcBef>
              <a:spcAft>
                <a:spcPts val="0"/>
              </a:spcAft>
              <a:buClr>
                <a:srgbClr val="C2AF00"/>
              </a:buClr>
              <a:buSzPts val="1800"/>
              <a:buFont typeface="Verdana"/>
              <a:buChar char="•"/>
            </a:pPr>
            <a:r>
              <a:rPr lang="nb-NO" sz="1800">
                <a:solidFill>
                  <a:schemeClr val="dk1"/>
                </a:solidFill>
                <a:latin typeface="Verdana"/>
                <a:ea typeface="Verdana"/>
                <a:cs typeface="Verdana"/>
                <a:sym typeface="Verdana"/>
              </a:rPr>
              <a:t>Begge</a:t>
            </a:r>
            <a:r>
              <a:rPr lang="no-NO" sz="1800">
                <a:solidFill>
                  <a:schemeClr val="dk1"/>
                </a:solidFill>
                <a:latin typeface="Verdana"/>
                <a:ea typeface="Verdana"/>
                <a:cs typeface="Verdana"/>
                <a:sym typeface="Verdana"/>
              </a:rPr>
              <a:t> faga er avsluttande med standpunktkarakter på vitnemålet.</a:t>
            </a:r>
            <a:endParaRPr sz="18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extLst>
      <p:ext uri="{BB962C8B-B14F-4D97-AF65-F5344CB8AC3E}">
        <p14:creationId xmlns:p14="http://schemas.microsoft.com/office/powerpoint/2010/main" val="2947180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Reglar for framandspråk:</a:t>
            </a:r>
            <a:endParaRPr sz="2400">
              <a:latin typeface="Arial"/>
              <a:ea typeface="Arial"/>
              <a:cs typeface="Arial"/>
              <a:sym typeface="Arial"/>
            </a:endParaRPr>
          </a:p>
        </p:txBody>
      </p:sp>
      <p:sp>
        <p:nvSpPr>
          <p:cNvPr id="299" name="Google Shape;299;p48"/>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00"/>
              </a:spcBef>
              <a:spcAft>
                <a:spcPts val="0"/>
              </a:spcAft>
              <a:buClr>
                <a:srgbClr val="C2AF00"/>
              </a:buClr>
              <a:buSzPts val="2000"/>
              <a:buFont typeface="Verdana"/>
              <a:buNone/>
            </a:pPr>
            <a:r>
              <a:rPr lang="no-NO" sz="1800">
                <a:solidFill>
                  <a:schemeClr val="dk1"/>
                </a:solidFill>
                <a:latin typeface="Verdana"/>
                <a:ea typeface="Verdana"/>
                <a:cs typeface="Verdana"/>
                <a:sym typeface="Verdana"/>
              </a:rPr>
              <a:t>Elevar som har hatt </a:t>
            </a:r>
            <a:r>
              <a:rPr lang="no-NO" sz="1800" b="1">
                <a:solidFill>
                  <a:schemeClr val="dk1"/>
                </a:solidFill>
                <a:latin typeface="Verdana"/>
                <a:ea typeface="Verdana"/>
                <a:cs typeface="Verdana"/>
                <a:sym typeface="Verdana"/>
              </a:rPr>
              <a:t>framandspråk alle 3 åra</a:t>
            </a:r>
            <a:r>
              <a:rPr lang="no-NO" sz="1800">
                <a:solidFill>
                  <a:schemeClr val="dk1"/>
                </a:solidFill>
                <a:latin typeface="Verdana"/>
                <a:ea typeface="Verdana"/>
                <a:cs typeface="Verdana"/>
                <a:sym typeface="Verdana"/>
              </a:rPr>
              <a:t> i ungdomsskulen, kan velje:</a:t>
            </a:r>
            <a:endParaRPr sz="1800">
              <a:solidFill>
                <a:schemeClr val="dk1"/>
              </a:solidFill>
              <a:latin typeface="Arial"/>
              <a:ea typeface="Arial"/>
              <a:cs typeface="Arial"/>
              <a:sym typeface="Arial"/>
            </a:endParaRPr>
          </a:p>
          <a:p>
            <a:pPr marL="457200" lvl="0" indent="-342900" algn="l" rtl="0">
              <a:spcBef>
                <a:spcPts val="400"/>
              </a:spcBef>
              <a:spcAft>
                <a:spcPts val="0"/>
              </a:spcAft>
              <a:buClr>
                <a:schemeClr val="dk1"/>
              </a:buClr>
              <a:buSzPts val="1800"/>
              <a:buFont typeface="Verdana"/>
              <a:buChar char="•"/>
            </a:pPr>
            <a:r>
              <a:rPr lang="no-NO" sz="1800">
                <a:solidFill>
                  <a:schemeClr val="dk1"/>
                </a:solidFill>
                <a:latin typeface="Verdana"/>
                <a:ea typeface="Verdana"/>
                <a:cs typeface="Verdana"/>
                <a:sym typeface="Verdana"/>
              </a:rPr>
              <a:t>Å gå vidare med dette framandspråket på Vg1 og Vg2</a:t>
            </a: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Verdana"/>
              <a:buChar char="•"/>
            </a:pPr>
            <a:r>
              <a:rPr lang="no-NO" sz="1800">
                <a:solidFill>
                  <a:schemeClr val="dk1"/>
                </a:solidFill>
                <a:latin typeface="Verdana"/>
                <a:ea typeface="Verdana"/>
                <a:cs typeface="Verdana"/>
                <a:sym typeface="Verdana"/>
              </a:rPr>
              <a:t>Å ta eit nytt framandspråk på Vg1 og Vg2 (dersom skulen har tilbodet)</a:t>
            </a:r>
            <a:endParaRPr sz="1800">
              <a:solidFill>
                <a:schemeClr val="dk1"/>
              </a:solidFill>
              <a:latin typeface="Arial"/>
              <a:ea typeface="Arial"/>
              <a:cs typeface="Arial"/>
              <a:sym typeface="Arial"/>
            </a:endParaRPr>
          </a:p>
          <a:p>
            <a:pPr marL="538162" lvl="1" indent="0" algn="l" rtl="0">
              <a:spcBef>
                <a:spcPts val="400"/>
              </a:spcBef>
              <a:spcAft>
                <a:spcPts val="0"/>
              </a:spcAft>
              <a:buClr>
                <a:srgbClr val="C2AF00"/>
              </a:buClr>
              <a:buSzPts val="2000"/>
              <a:buFont typeface="Arial"/>
              <a:buNone/>
            </a:pPr>
            <a:endParaRPr>
              <a:solidFill>
                <a:schemeClr val="dk1"/>
              </a:solidFill>
              <a:latin typeface="Verdana"/>
              <a:ea typeface="Verdana"/>
              <a:cs typeface="Verdana"/>
              <a:sym typeface="Verdana"/>
            </a:endParaRPr>
          </a:p>
          <a:p>
            <a:pPr marL="0" lvl="0" indent="0" algn="l" rtl="0">
              <a:spcBef>
                <a:spcPts val="400"/>
              </a:spcBef>
              <a:spcAft>
                <a:spcPts val="0"/>
              </a:spcAft>
              <a:buClr>
                <a:srgbClr val="C2AF00"/>
              </a:buClr>
              <a:buSzPts val="2000"/>
              <a:buFont typeface="Verdana"/>
              <a:buNone/>
            </a:pPr>
            <a:r>
              <a:rPr lang="no-NO" sz="1800">
                <a:solidFill>
                  <a:schemeClr val="dk1"/>
                </a:solidFill>
                <a:latin typeface="Verdana"/>
                <a:ea typeface="Verdana"/>
                <a:cs typeface="Verdana"/>
                <a:sym typeface="Verdana"/>
              </a:rPr>
              <a:t>Elevar som har hatt </a:t>
            </a:r>
            <a:r>
              <a:rPr lang="no-NO" sz="1800" b="1">
                <a:solidFill>
                  <a:schemeClr val="dk1"/>
                </a:solidFill>
                <a:latin typeface="Verdana"/>
                <a:ea typeface="Verdana"/>
                <a:cs typeface="Verdana"/>
                <a:sym typeface="Verdana"/>
              </a:rPr>
              <a:t>fordjuping</a:t>
            </a:r>
            <a:r>
              <a:rPr lang="no-NO" sz="1800">
                <a:solidFill>
                  <a:schemeClr val="dk1"/>
                </a:solidFill>
                <a:latin typeface="Verdana"/>
                <a:ea typeface="Verdana"/>
                <a:cs typeface="Verdana"/>
                <a:sym typeface="Verdana"/>
              </a:rPr>
              <a:t> i norsk eller engelsk på ungdomsskulen, skal ha:</a:t>
            </a:r>
            <a:endParaRPr sz="1800">
              <a:solidFill>
                <a:schemeClr val="dk1"/>
              </a:solidFill>
              <a:latin typeface="Arial"/>
              <a:ea typeface="Arial"/>
              <a:cs typeface="Arial"/>
              <a:sym typeface="Arial"/>
            </a:endParaRPr>
          </a:p>
          <a:p>
            <a:pPr marL="457200" lvl="0" indent="-342900" algn="l" rtl="0">
              <a:spcBef>
                <a:spcPts val="400"/>
              </a:spcBef>
              <a:spcAft>
                <a:spcPts val="0"/>
              </a:spcAft>
              <a:buClr>
                <a:schemeClr val="dk1"/>
              </a:buClr>
              <a:buSzPts val="1800"/>
              <a:buFont typeface="Verdana"/>
              <a:buChar char="•"/>
            </a:pPr>
            <a:r>
              <a:rPr lang="no-NO" sz="1800">
                <a:solidFill>
                  <a:schemeClr val="dk1"/>
                </a:solidFill>
                <a:latin typeface="Verdana"/>
                <a:ea typeface="Verdana"/>
                <a:cs typeface="Verdana"/>
                <a:sym typeface="Verdana"/>
              </a:rPr>
              <a:t>Eit obligatorisk framandspråk I+II på Vg1, Vg2 og</a:t>
            </a:r>
            <a:endParaRPr sz="1800">
              <a:solidFill>
                <a:schemeClr val="dk1"/>
              </a:solidFill>
              <a:latin typeface="Arial"/>
              <a:ea typeface="Arial"/>
              <a:cs typeface="Arial"/>
              <a:sym typeface="Arial"/>
            </a:endParaRPr>
          </a:p>
          <a:p>
            <a:pPr marL="0" lvl="0" indent="457200" algn="l" rtl="0">
              <a:spcBef>
                <a:spcPts val="400"/>
              </a:spcBef>
              <a:spcAft>
                <a:spcPts val="0"/>
              </a:spcAft>
              <a:buNone/>
            </a:pPr>
            <a:r>
              <a:rPr lang="no-NO" sz="1800">
                <a:solidFill>
                  <a:schemeClr val="dk1"/>
                </a:solidFill>
                <a:latin typeface="Verdana"/>
                <a:ea typeface="Verdana"/>
                <a:cs typeface="Verdana"/>
                <a:sym typeface="Verdana"/>
              </a:rPr>
              <a:t>Vg3, til saman 13 timar</a:t>
            </a:r>
            <a:endParaRPr sz="18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400" b="1">
                <a:solidFill>
                  <a:schemeClr val="dk1"/>
                </a:solidFill>
                <a:latin typeface="Arial"/>
                <a:ea typeface="Arial"/>
                <a:cs typeface="Arial"/>
                <a:sym typeface="Arial"/>
              </a:rPr>
              <a:t>Utdanningsprogram for studiespesialisering:</a:t>
            </a:r>
            <a:endParaRPr sz="20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313" name="Google Shape;313;p50"/>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000"/>
              <a:buFont typeface="Verdana"/>
              <a:buNone/>
            </a:pPr>
            <a:r>
              <a:rPr lang="no-NO" sz="2000" b="1">
                <a:solidFill>
                  <a:schemeClr val="dk1"/>
                </a:solidFill>
                <a:latin typeface="Verdana"/>
                <a:ea typeface="Verdana"/>
                <a:cs typeface="Verdana"/>
                <a:sym typeface="Verdana"/>
              </a:rPr>
              <a:t>To programområde</a:t>
            </a:r>
            <a:r>
              <a:rPr lang="no-NO" sz="2000">
                <a:solidFill>
                  <a:schemeClr val="dk1"/>
                </a:solidFill>
                <a:latin typeface="Verdana"/>
                <a:ea typeface="Verdana"/>
                <a:cs typeface="Verdana"/>
                <a:sym typeface="Verdana"/>
              </a:rPr>
              <a:t>: </a:t>
            </a:r>
            <a:endParaRPr sz="1400">
              <a:solidFill>
                <a:schemeClr val="dk1"/>
              </a:solidFill>
              <a:latin typeface="Arial"/>
              <a:ea typeface="Arial"/>
              <a:cs typeface="Arial"/>
              <a:sym typeface="Arial"/>
            </a:endParaRPr>
          </a:p>
          <a:p>
            <a:pPr marL="0" lvl="0" indent="-127000" algn="l" rtl="0">
              <a:spcBef>
                <a:spcPts val="1000"/>
              </a:spcBef>
              <a:spcAft>
                <a:spcPts val="0"/>
              </a:spcAft>
              <a:buClr>
                <a:schemeClr val="dk1"/>
              </a:buClr>
              <a:buSzPts val="2000"/>
              <a:buFont typeface="Verdana"/>
              <a:buChar char="•"/>
            </a:pPr>
            <a:r>
              <a:rPr lang="no-NO" sz="2000">
                <a:solidFill>
                  <a:schemeClr val="dk1"/>
                </a:solidFill>
                <a:latin typeface="Verdana"/>
                <a:ea typeface="Verdana"/>
                <a:cs typeface="Verdana"/>
                <a:sym typeface="Verdana"/>
              </a:rPr>
              <a:t>Realfag</a:t>
            </a:r>
            <a:endParaRPr sz="1400">
              <a:solidFill>
                <a:schemeClr val="dk1"/>
              </a:solidFill>
              <a:latin typeface="Arial"/>
              <a:ea typeface="Arial"/>
              <a:cs typeface="Arial"/>
              <a:sym typeface="Arial"/>
            </a:endParaRPr>
          </a:p>
          <a:p>
            <a:pPr marL="0" lvl="0" indent="-127000" algn="l" rtl="0">
              <a:spcBef>
                <a:spcPts val="1000"/>
              </a:spcBef>
              <a:spcAft>
                <a:spcPts val="0"/>
              </a:spcAft>
              <a:buClr>
                <a:schemeClr val="dk1"/>
              </a:buClr>
              <a:buSzPts val="2000"/>
              <a:buFont typeface="Verdana"/>
              <a:buChar char="•"/>
            </a:pPr>
            <a:r>
              <a:rPr lang="no-NO" sz="2000">
                <a:solidFill>
                  <a:schemeClr val="dk1"/>
                </a:solidFill>
                <a:latin typeface="Verdana"/>
                <a:ea typeface="Verdana"/>
                <a:cs typeface="Verdana"/>
                <a:sym typeface="Verdana"/>
              </a:rPr>
              <a:t>Språk, samfunnsfag og økonomi</a:t>
            </a:r>
            <a:endParaRPr sz="1400">
              <a:solidFill>
                <a:schemeClr val="dk1"/>
              </a:solidFill>
              <a:latin typeface="Arial"/>
              <a:ea typeface="Arial"/>
              <a:cs typeface="Arial"/>
              <a:sym typeface="Arial"/>
            </a:endParaRPr>
          </a:p>
          <a:p>
            <a:pPr marL="0" lvl="0" indent="0" algn="l" rtl="0">
              <a:spcBef>
                <a:spcPts val="1000"/>
              </a:spcBef>
              <a:spcAft>
                <a:spcPts val="0"/>
              </a:spcAft>
              <a:buClr>
                <a:schemeClr val="dk1"/>
              </a:buClr>
              <a:buSzPts val="2000"/>
              <a:buFont typeface="Times New Roman"/>
              <a:buNone/>
            </a:pPr>
            <a:endParaRPr sz="2000">
              <a:solidFill>
                <a:schemeClr val="dk1"/>
              </a:solidFill>
              <a:latin typeface="Verdana"/>
              <a:ea typeface="Verdana"/>
              <a:cs typeface="Verdana"/>
              <a:sym typeface="Verdana"/>
            </a:endParaRPr>
          </a:p>
          <a:p>
            <a:pPr marL="0" lvl="0" indent="0" algn="l" rtl="0">
              <a:spcBef>
                <a:spcPts val="1000"/>
              </a:spcBef>
              <a:spcAft>
                <a:spcPts val="0"/>
              </a:spcAft>
              <a:buClr>
                <a:schemeClr val="dk1"/>
              </a:buClr>
              <a:buSzPts val="2000"/>
              <a:buFont typeface="Verdana"/>
              <a:buNone/>
            </a:pPr>
            <a:r>
              <a:rPr lang="no-NO" sz="2000">
                <a:solidFill>
                  <a:schemeClr val="dk1"/>
                </a:solidFill>
                <a:latin typeface="Verdana"/>
                <a:ea typeface="Verdana"/>
                <a:cs typeface="Verdana"/>
                <a:sym typeface="Verdana"/>
              </a:rPr>
              <a:t>Fagvalsprosessen: februar/mars</a:t>
            </a:r>
            <a:endParaRPr sz="1400">
              <a:solidFill>
                <a:schemeClr val="dk1"/>
              </a:solidFill>
              <a:latin typeface="Arial"/>
              <a:ea typeface="Arial"/>
              <a:cs typeface="Arial"/>
              <a:sym typeface="Arial"/>
            </a:endParaRPr>
          </a:p>
          <a:p>
            <a:pPr marL="0" lvl="0" indent="0" algn="l" rtl="0">
              <a:spcBef>
                <a:spcPts val="1000"/>
              </a:spcBef>
              <a:spcAft>
                <a:spcPts val="0"/>
              </a:spcAft>
              <a:buClr>
                <a:schemeClr val="dk1"/>
              </a:buClr>
              <a:buSzPts val="2000"/>
              <a:buFont typeface="Verdana"/>
              <a:buNone/>
            </a:pPr>
            <a:r>
              <a:rPr lang="no-NO" sz="2000">
                <a:solidFill>
                  <a:schemeClr val="dk1"/>
                </a:solidFill>
                <a:latin typeface="Verdana"/>
                <a:ea typeface="Verdana"/>
                <a:cs typeface="Verdana"/>
                <a:sym typeface="Verdana"/>
              </a:rPr>
              <a:t>Vigo.no, søknadsfrist 1. mars</a:t>
            </a:r>
            <a:endParaRPr sz="14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Struktur studiespesialisering Vg2/Vg3:</a:t>
            </a:r>
            <a:endParaRPr sz="2400">
              <a:latin typeface="Arial"/>
              <a:ea typeface="Arial"/>
              <a:cs typeface="Arial"/>
              <a:sym typeface="Arial"/>
            </a:endParaRPr>
          </a:p>
        </p:txBody>
      </p:sp>
      <p:sp>
        <p:nvSpPr>
          <p:cNvPr id="320" name="Google Shape;320;p5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Verdana"/>
                <a:ea typeface="Verdana"/>
                <a:cs typeface="Verdana"/>
                <a:sym typeface="Verdana"/>
              </a:rPr>
              <a:t>420 </a:t>
            </a:r>
            <a:r>
              <a:rPr lang="nb-NO" sz="1400" err="1">
                <a:solidFill>
                  <a:schemeClr val="dk1"/>
                </a:solidFill>
                <a:latin typeface="Verdana"/>
                <a:ea typeface="Verdana"/>
                <a:cs typeface="Verdana"/>
                <a:sym typeface="Verdana"/>
              </a:rPr>
              <a:t>årstimar</a:t>
            </a:r>
            <a:r>
              <a:rPr lang="nb-NO" sz="1400">
                <a:solidFill>
                  <a:schemeClr val="dk1"/>
                </a:solidFill>
                <a:latin typeface="Verdana"/>
                <a:ea typeface="Verdana"/>
                <a:cs typeface="Verdana"/>
                <a:sym typeface="Verdana"/>
              </a:rPr>
              <a:t> </a:t>
            </a:r>
            <a:r>
              <a:rPr lang="no-NO" sz="1400">
                <a:solidFill>
                  <a:schemeClr val="dk1"/>
                </a:solidFill>
                <a:latin typeface="Verdana"/>
                <a:ea typeface="Verdana"/>
                <a:cs typeface="Verdana"/>
                <a:sym typeface="Verdana"/>
              </a:rPr>
              <a:t>fellesfag, dvs. fag alle må ha</a:t>
            </a:r>
            <a:endParaRPr sz="1400">
              <a:solidFill>
                <a:schemeClr val="dk1"/>
              </a:solidFill>
              <a:latin typeface="Arial"/>
              <a:ea typeface="Arial"/>
              <a:cs typeface="Arial"/>
              <a:sym typeface="Arial"/>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Verdana"/>
                <a:ea typeface="Verdana"/>
                <a:cs typeface="Verdana"/>
                <a:sym typeface="Verdana"/>
              </a:rPr>
              <a:t>420</a:t>
            </a:r>
            <a:r>
              <a:rPr lang="no-NO" sz="1400">
                <a:solidFill>
                  <a:schemeClr val="dk1"/>
                </a:solidFill>
                <a:latin typeface="Verdana"/>
                <a:ea typeface="Verdana"/>
                <a:cs typeface="Verdana"/>
                <a:sym typeface="Verdana"/>
              </a:rPr>
              <a:t> </a:t>
            </a:r>
            <a:r>
              <a:rPr lang="nb-NO" sz="1400">
                <a:solidFill>
                  <a:schemeClr val="dk1"/>
                </a:solidFill>
                <a:latin typeface="Verdana"/>
                <a:ea typeface="Verdana"/>
                <a:cs typeface="Verdana"/>
                <a:sym typeface="Verdana"/>
              </a:rPr>
              <a:t>års</a:t>
            </a:r>
            <a:r>
              <a:rPr lang="no-NO" sz="1400">
                <a:solidFill>
                  <a:schemeClr val="dk1"/>
                </a:solidFill>
                <a:latin typeface="Verdana"/>
                <a:ea typeface="Verdana"/>
                <a:cs typeface="Verdana"/>
                <a:sym typeface="Verdana"/>
              </a:rPr>
              <a:t>timar programfag til val</a:t>
            </a:r>
            <a:endParaRPr sz="1400">
              <a:solidFill>
                <a:schemeClr val="dk1"/>
              </a:solidFill>
              <a:latin typeface="Arial"/>
              <a:ea typeface="Arial"/>
              <a:cs typeface="Arial"/>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Verdana"/>
                <a:ea typeface="Verdana"/>
                <a:cs typeface="Verdana"/>
                <a:sym typeface="Verdana"/>
              </a:rPr>
              <a:t>Fordjuping i 2 programfag innanfor eige programområde</a:t>
            </a:r>
            <a:endParaRPr sz="1400">
              <a:solidFill>
                <a:schemeClr val="dk1"/>
              </a:solidFill>
              <a:latin typeface="Arial"/>
              <a:ea typeface="Arial"/>
              <a:cs typeface="Arial"/>
              <a:sym typeface="Arial"/>
            </a:endParaRPr>
          </a:p>
          <a:p>
            <a:pPr marL="0" lvl="0" indent="0" algn="l" rtl="0">
              <a:lnSpc>
                <a:spcPct val="90000"/>
              </a:lnSpc>
              <a:spcBef>
                <a:spcPts val="400"/>
              </a:spcBef>
              <a:spcAft>
                <a:spcPts val="0"/>
              </a:spcAft>
              <a:buClr>
                <a:srgbClr val="C2AF00"/>
              </a:buClr>
              <a:buSzPts val="2000"/>
              <a:buFont typeface="Arial"/>
              <a:buNone/>
            </a:pPr>
            <a:endParaRPr sz="1400">
              <a:solidFill>
                <a:schemeClr val="dk1"/>
              </a:solidFill>
              <a:latin typeface="Verdana"/>
              <a:ea typeface="Verdana"/>
              <a:cs typeface="Verdana"/>
              <a:sym typeface="Verdana"/>
            </a:endParaRPr>
          </a:p>
          <a:p>
            <a:pPr marL="0" lvl="0" indent="0" algn="l" rtl="0">
              <a:lnSpc>
                <a:spcPct val="90000"/>
              </a:lnSpc>
              <a:spcBef>
                <a:spcPts val="400"/>
              </a:spcBef>
              <a:spcAft>
                <a:spcPts val="0"/>
              </a:spcAft>
              <a:buClr>
                <a:srgbClr val="C2AF00"/>
              </a:buClr>
              <a:buSzPts val="2000"/>
              <a:buFont typeface="Verdana"/>
              <a:buNone/>
            </a:pPr>
            <a:r>
              <a:rPr lang="no-NO" sz="1400" b="1">
                <a:solidFill>
                  <a:schemeClr val="dk1"/>
                </a:solidFill>
                <a:latin typeface="Verdana"/>
                <a:ea typeface="Verdana"/>
                <a:cs typeface="Verdana"/>
                <a:sym typeface="Verdana"/>
              </a:rPr>
              <a:t>Fellesfag på Vg2</a:t>
            </a:r>
            <a:r>
              <a:rPr lang="no-NO" sz="1400">
                <a:solidFill>
                  <a:schemeClr val="dk1"/>
                </a:solidFill>
                <a:latin typeface="Verdana"/>
                <a:ea typeface="Verdana"/>
                <a:cs typeface="Verdana"/>
                <a:sym typeface="Verdana"/>
              </a:rPr>
              <a:t>:</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b-NO" sz="1400">
                <a:solidFill>
                  <a:schemeClr val="dk1"/>
                </a:solidFill>
                <a:latin typeface="Verdana"/>
                <a:ea typeface="Verdana"/>
                <a:cs typeface="Verdana"/>
                <a:sym typeface="Verdana"/>
              </a:rPr>
              <a:t>112</a:t>
            </a:r>
            <a:r>
              <a:rPr lang="no-NO" sz="1400">
                <a:solidFill>
                  <a:schemeClr val="dk1"/>
                </a:solidFill>
                <a:latin typeface="Verdana"/>
                <a:ea typeface="Verdana"/>
                <a:cs typeface="Verdana"/>
                <a:sym typeface="Verdana"/>
              </a:rPr>
              <a:t> </a:t>
            </a:r>
            <a:r>
              <a:rPr lang="nb-NO" sz="1400" err="1">
                <a:solidFill>
                  <a:schemeClr val="dk1"/>
                </a:solidFill>
                <a:latin typeface="Verdana"/>
                <a:ea typeface="Verdana"/>
                <a:cs typeface="Verdana"/>
                <a:sym typeface="Verdana"/>
              </a:rPr>
              <a:t>årstimar</a:t>
            </a:r>
            <a:r>
              <a:rPr lang="no-NO" sz="1400">
                <a:solidFill>
                  <a:schemeClr val="dk1"/>
                </a:solidFill>
                <a:latin typeface="Verdana"/>
                <a:ea typeface="Verdana"/>
                <a:cs typeface="Verdana"/>
                <a:sym typeface="Verdana"/>
              </a:rPr>
              <a:t> norsk</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b-NO" sz="1400">
                <a:solidFill>
                  <a:schemeClr val="dk1"/>
                </a:solidFill>
                <a:latin typeface="Verdana"/>
                <a:ea typeface="Verdana"/>
                <a:cs typeface="Verdana"/>
                <a:sym typeface="Verdana"/>
              </a:rPr>
              <a:t>56</a:t>
            </a:r>
            <a:r>
              <a:rPr lang="no-NO" sz="1400">
                <a:solidFill>
                  <a:schemeClr val="dk1"/>
                </a:solidFill>
                <a:latin typeface="Verdana"/>
                <a:ea typeface="Verdana"/>
                <a:cs typeface="Verdana"/>
                <a:sym typeface="Verdana"/>
              </a:rPr>
              <a:t> </a:t>
            </a:r>
            <a:r>
              <a:rPr lang="nb-NO" sz="1400" err="1">
                <a:solidFill>
                  <a:schemeClr val="dk1"/>
                </a:solidFill>
                <a:latin typeface="Verdana"/>
                <a:ea typeface="Verdana"/>
                <a:cs typeface="Verdana"/>
                <a:sym typeface="Verdana"/>
              </a:rPr>
              <a:t>årstimar</a:t>
            </a:r>
            <a:r>
              <a:rPr lang="no-NO" sz="1400">
                <a:solidFill>
                  <a:schemeClr val="dk1"/>
                </a:solidFill>
                <a:latin typeface="Verdana"/>
                <a:ea typeface="Verdana"/>
                <a:cs typeface="Verdana"/>
                <a:sym typeface="Verdana"/>
              </a:rPr>
              <a:t> kroppsøving</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b-NO" sz="1400">
                <a:solidFill>
                  <a:schemeClr val="dk1"/>
                </a:solidFill>
                <a:latin typeface="Verdana"/>
                <a:ea typeface="Verdana"/>
                <a:cs typeface="Verdana"/>
                <a:sym typeface="Verdana"/>
              </a:rPr>
              <a:t>112 </a:t>
            </a:r>
            <a:r>
              <a:rPr lang="nb-NO" sz="1400" err="1">
                <a:solidFill>
                  <a:schemeClr val="dk1"/>
                </a:solidFill>
                <a:latin typeface="Verdana"/>
                <a:ea typeface="Verdana"/>
                <a:cs typeface="Verdana"/>
                <a:sym typeface="Verdana"/>
              </a:rPr>
              <a:t>årstimar</a:t>
            </a:r>
            <a:r>
              <a:rPr lang="no-NO" sz="1400">
                <a:solidFill>
                  <a:schemeClr val="dk1"/>
                </a:solidFill>
                <a:latin typeface="Verdana"/>
                <a:ea typeface="Verdana"/>
                <a:cs typeface="Verdana"/>
                <a:sym typeface="Verdana"/>
              </a:rPr>
              <a:t> framandspråk, nivå 1 eller 2</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b-NO" sz="1400">
                <a:solidFill>
                  <a:schemeClr val="dk1"/>
                </a:solidFill>
                <a:latin typeface="Verdana"/>
                <a:ea typeface="Verdana"/>
                <a:cs typeface="Verdana"/>
                <a:sym typeface="Verdana"/>
              </a:rPr>
              <a:t>56 </a:t>
            </a:r>
            <a:r>
              <a:rPr lang="nb-NO" sz="1400" err="1">
                <a:solidFill>
                  <a:schemeClr val="dk1"/>
                </a:solidFill>
                <a:latin typeface="Verdana"/>
                <a:ea typeface="Verdana"/>
                <a:cs typeface="Verdana"/>
                <a:sym typeface="Verdana"/>
              </a:rPr>
              <a:t>årstimar</a:t>
            </a:r>
            <a:r>
              <a:rPr lang="no-NO" sz="1400">
                <a:solidFill>
                  <a:schemeClr val="dk1"/>
                </a:solidFill>
                <a:latin typeface="Verdana"/>
                <a:ea typeface="Verdana"/>
                <a:cs typeface="Verdana"/>
                <a:sym typeface="Verdana"/>
              </a:rPr>
              <a:t> historie</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b-NO" sz="1400">
                <a:solidFill>
                  <a:schemeClr val="dk1"/>
                </a:solidFill>
                <a:latin typeface="Verdana"/>
                <a:ea typeface="Verdana"/>
                <a:cs typeface="Verdana"/>
                <a:sym typeface="Verdana"/>
              </a:rPr>
              <a:t>84</a:t>
            </a:r>
            <a:r>
              <a:rPr lang="no-NO" sz="1400">
                <a:solidFill>
                  <a:schemeClr val="dk1"/>
                </a:solidFill>
                <a:latin typeface="Verdana"/>
                <a:ea typeface="Verdana"/>
                <a:cs typeface="Verdana"/>
                <a:sym typeface="Verdana"/>
              </a:rPr>
              <a:t> </a:t>
            </a:r>
            <a:r>
              <a:rPr lang="nb-NO" sz="1400" err="1">
                <a:solidFill>
                  <a:schemeClr val="dk1"/>
                </a:solidFill>
                <a:latin typeface="Verdana"/>
                <a:ea typeface="Verdana"/>
                <a:cs typeface="Verdana"/>
                <a:sym typeface="Verdana"/>
              </a:rPr>
              <a:t>årstimar</a:t>
            </a:r>
            <a:r>
              <a:rPr lang="no-NO" sz="1400">
                <a:solidFill>
                  <a:schemeClr val="dk1"/>
                </a:solidFill>
                <a:latin typeface="Verdana"/>
                <a:ea typeface="Verdana"/>
                <a:cs typeface="Verdana"/>
                <a:sym typeface="Verdana"/>
              </a:rPr>
              <a:t> matematikk, praktisk </a:t>
            </a:r>
            <a:endParaRPr sz="1400">
              <a:solidFill>
                <a:schemeClr val="dk1"/>
              </a:solidFill>
              <a:latin typeface="Arial"/>
              <a:ea typeface="Arial"/>
              <a:cs typeface="Arial"/>
              <a:sym typeface="Arial"/>
            </a:endParaRPr>
          </a:p>
          <a:p>
            <a:pPr marL="0" lvl="0" indent="-88900" algn="l" rtl="0">
              <a:lnSpc>
                <a:spcPct val="90000"/>
              </a:lnSpc>
              <a:spcBef>
                <a:spcPts val="400"/>
              </a:spcBef>
              <a:spcAft>
                <a:spcPts val="0"/>
              </a:spcAft>
              <a:buClr>
                <a:srgbClr val="C2AF00"/>
              </a:buClr>
              <a:buSzPts val="1400"/>
              <a:buFont typeface="Verdana"/>
              <a:buChar char="-"/>
            </a:pPr>
            <a:r>
              <a:rPr lang="no-NO" sz="1400">
                <a:solidFill>
                  <a:schemeClr val="dk1"/>
                </a:solidFill>
                <a:latin typeface="Verdana"/>
                <a:ea typeface="Verdana"/>
                <a:cs typeface="Verdana"/>
                <a:sym typeface="Verdana"/>
              </a:rPr>
              <a:t>= </a:t>
            </a:r>
            <a:r>
              <a:rPr lang="nb-NO" sz="1400">
                <a:solidFill>
                  <a:schemeClr val="dk1"/>
                </a:solidFill>
                <a:latin typeface="Verdana"/>
                <a:ea typeface="Verdana"/>
                <a:cs typeface="Verdana"/>
                <a:sym typeface="Verdana"/>
              </a:rPr>
              <a:t>420</a:t>
            </a:r>
            <a:r>
              <a:rPr lang="no-NO" sz="1400">
                <a:solidFill>
                  <a:schemeClr val="dk1"/>
                </a:solidFill>
                <a:latin typeface="Verdana"/>
                <a:ea typeface="Verdana"/>
                <a:cs typeface="Verdana"/>
                <a:sym typeface="Verdana"/>
              </a:rPr>
              <a:t> </a:t>
            </a:r>
            <a:r>
              <a:rPr lang="nb-NO" sz="1400">
                <a:solidFill>
                  <a:schemeClr val="dk1"/>
                </a:solidFill>
                <a:latin typeface="Verdana"/>
                <a:ea typeface="Verdana"/>
                <a:cs typeface="Verdana"/>
                <a:sym typeface="Verdana"/>
              </a:rPr>
              <a:t>års</a:t>
            </a:r>
            <a:r>
              <a:rPr lang="no-NO" sz="1400">
                <a:solidFill>
                  <a:schemeClr val="dk1"/>
                </a:solidFill>
                <a:latin typeface="Verdana"/>
                <a:ea typeface="Verdana"/>
                <a:cs typeface="Verdana"/>
                <a:sym typeface="Verdana"/>
              </a:rPr>
              <a:t>timar</a:t>
            </a:r>
            <a:endParaRPr sz="1400">
              <a:solidFill>
                <a:schemeClr val="dk1"/>
              </a:solidFill>
              <a:latin typeface="Arial"/>
              <a:ea typeface="Arial"/>
              <a:cs typeface="Arial"/>
              <a:sym typeface="Arial"/>
            </a:endParaRPr>
          </a:p>
          <a:p>
            <a:pPr marL="0" lvl="0" indent="0" algn="l" rtl="0">
              <a:lnSpc>
                <a:spcPct val="90000"/>
              </a:lnSpc>
              <a:spcBef>
                <a:spcPts val="400"/>
              </a:spcBef>
              <a:spcAft>
                <a:spcPts val="0"/>
              </a:spcAft>
              <a:buNone/>
            </a:pPr>
            <a:endParaRPr sz="2000">
              <a:solidFill>
                <a:schemeClr val="dk1"/>
              </a:solidFill>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400" b="1">
                <a:solidFill>
                  <a:schemeClr val="dk1"/>
                </a:solidFill>
                <a:latin typeface="Arial"/>
                <a:ea typeface="Arial"/>
                <a:cs typeface="Arial"/>
                <a:sym typeface="Arial"/>
              </a:rPr>
              <a:t>Programfag til val:</a:t>
            </a:r>
            <a:endParaRPr b="1">
              <a:latin typeface="Arial"/>
              <a:ea typeface="Arial"/>
              <a:cs typeface="Arial"/>
              <a:sym typeface="Arial"/>
            </a:endParaRPr>
          </a:p>
        </p:txBody>
      </p:sp>
      <p:sp>
        <p:nvSpPr>
          <p:cNvPr id="327" name="Google Shape;327;p52"/>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Clr>
                <a:srgbClr val="C2AF00"/>
              </a:buClr>
              <a:buSzPts val="2400"/>
              <a:buFont typeface="Verdana"/>
              <a:buNone/>
            </a:pPr>
            <a:r>
              <a:rPr lang="no-NO" sz="2000" b="1">
                <a:solidFill>
                  <a:schemeClr val="dk1"/>
                </a:solidFill>
                <a:latin typeface="Calibri" panose="020F0502020204030204" pitchFamily="34" charset="0"/>
                <a:ea typeface="Verdana"/>
                <a:cs typeface="Calibri" panose="020F0502020204030204" pitchFamily="34" charset="0"/>
                <a:sym typeface="Verdana"/>
              </a:rPr>
              <a:t>REALFAG:</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Matematikk for realfag </a:t>
            </a:r>
            <a:r>
              <a:rPr lang="nb-NO" sz="2000">
                <a:solidFill>
                  <a:schemeClr val="dk1"/>
                </a:solidFill>
                <a:latin typeface="Calibri" panose="020F0502020204030204" pitchFamily="34" charset="0"/>
                <a:ea typeface="Verdana"/>
                <a:cs typeface="Calibri" panose="020F0502020204030204" pitchFamily="34" charset="0"/>
                <a:sym typeface="Verdana"/>
              </a:rPr>
              <a:t>R1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Biologi 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Fysikk 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Kjemi 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Informasjonsteknologi 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C503B3-4C2C-2CAF-FC3E-7A48848C1835}"/>
              </a:ext>
            </a:extLst>
          </p:cNvPr>
          <p:cNvSpPr>
            <a:spLocks noGrp="1"/>
          </p:cNvSpPr>
          <p:nvPr>
            <p:ph type="title"/>
          </p:nvPr>
        </p:nvSpPr>
        <p:spPr/>
        <p:txBody>
          <a:bodyPr/>
          <a:lstStyle/>
          <a:p>
            <a:r>
              <a:rPr lang="nn-NO"/>
              <a:t>Skulehelsetenesta:</a:t>
            </a:r>
          </a:p>
        </p:txBody>
      </p:sp>
      <p:sp>
        <p:nvSpPr>
          <p:cNvPr id="3" name="Plassholder for tekst 2">
            <a:extLst>
              <a:ext uri="{FF2B5EF4-FFF2-40B4-BE49-F238E27FC236}">
                <a16:creationId xmlns:a16="http://schemas.microsoft.com/office/drawing/2014/main" id="{D9351DAC-D447-1F38-892D-9AF492281BC4}"/>
              </a:ext>
            </a:extLst>
          </p:cNvPr>
          <p:cNvSpPr>
            <a:spLocks noGrp="1"/>
          </p:cNvSpPr>
          <p:nvPr>
            <p:ph type="body" idx="1"/>
          </p:nvPr>
        </p:nvSpPr>
        <p:spPr/>
        <p:txBody>
          <a:bodyPr/>
          <a:lstStyle/>
          <a:p>
            <a:pPr marL="76200" indent="0">
              <a:buNone/>
            </a:pPr>
            <a:r>
              <a:rPr lang="nn-NO" sz="1800">
                <a:effectLst/>
                <a:latin typeface="Calibri" panose="020F0502020204030204" pitchFamily="34" charset="0"/>
                <a:ea typeface="Calibri" panose="020F0502020204030204" pitchFamily="34" charset="0"/>
              </a:rPr>
              <a:t>Informasjon til foreldra:</a:t>
            </a:r>
          </a:p>
          <a:p>
            <a:pPr marL="76200" indent="0">
              <a:buNone/>
            </a:pPr>
            <a:r>
              <a:rPr lang="nn-NO" sz="1400"/>
              <a:t>Vaksine mot hjernehinnebetennelse. Effektiv mot dei mest vanlege årsakene til smittsam hjernehinnebetennelse, som kan spreie seg der ungdom har tett samvær </a:t>
            </a:r>
          </a:p>
          <a:p>
            <a:pPr marL="76200" indent="0">
              <a:buNone/>
            </a:pPr>
            <a:r>
              <a:rPr lang="nn-NO" sz="1400"/>
              <a:t>(festing, idrettsarrangement, festivalar etc.) </a:t>
            </a:r>
          </a:p>
          <a:p>
            <a:pPr marL="76200" indent="0">
              <a:buNone/>
            </a:pPr>
            <a:r>
              <a:rPr lang="nn-NO" sz="1400"/>
              <a:t>God oppslutning i fjor - 200 vaksinerte</a:t>
            </a:r>
          </a:p>
          <a:p>
            <a:pPr marL="76200" indent="0">
              <a:buNone/>
            </a:pPr>
            <a:r>
              <a:rPr lang="nn-NO" sz="1400"/>
              <a:t>Anbefalt frå året ein fyller 16 år – eingongsvaksine og varer i 10 år</a:t>
            </a:r>
          </a:p>
          <a:p>
            <a:pPr marL="76200" indent="0">
              <a:buNone/>
            </a:pPr>
            <a:r>
              <a:rPr lang="nn-NO" sz="1400"/>
              <a:t>2 vaksineringsdagar i løpet av oktober, på skulen. Nærare info vil bli gitt ved fleire anledningar til elevane og i teams.</a:t>
            </a:r>
          </a:p>
          <a:p>
            <a:pPr marL="76200" indent="0">
              <a:buNone/>
            </a:pPr>
            <a:r>
              <a:rPr lang="nn-NO" sz="1400"/>
              <a:t>Pris: 400kr</a:t>
            </a:r>
          </a:p>
          <a:p>
            <a:pPr marL="76200" indent="0">
              <a:buNone/>
            </a:pPr>
            <a:r>
              <a:rPr lang="nn-NO" sz="1400"/>
              <a:t>Meir info på helsenorge.no</a:t>
            </a:r>
          </a:p>
          <a:p>
            <a:pPr marL="76200" indent="0">
              <a:buNone/>
            </a:pPr>
            <a:r>
              <a:rPr lang="nn-NO" sz="1400"/>
              <a:t>Om du lurer på noko, kontakt Daniel, helsesjukepleiar, 94 13 34 29</a:t>
            </a:r>
          </a:p>
        </p:txBody>
      </p:sp>
    </p:spTree>
    <p:extLst>
      <p:ext uri="{BB962C8B-B14F-4D97-AF65-F5344CB8AC3E}">
        <p14:creationId xmlns:p14="http://schemas.microsoft.com/office/powerpoint/2010/main" val="25109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r>
              <a:rPr lang="nb-NO"/>
              <a:t>.</a:t>
            </a:r>
            <a:r>
              <a:rPr lang="nb-NO" b="1">
                <a:solidFill>
                  <a:schemeClr val="dk1"/>
                </a:solidFill>
                <a:latin typeface="Calibri" panose="020F0502020204030204" pitchFamily="34" charset="0"/>
                <a:ea typeface="Verdana"/>
                <a:cs typeface="Calibri" panose="020F0502020204030204" pitchFamily="34" charset="0"/>
                <a:sym typeface="Verdana"/>
              </a:rPr>
              <a:t> </a:t>
            </a:r>
            <a:r>
              <a:rPr lang="nb-NO" sz="2400" b="1">
                <a:solidFill>
                  <a:schemeClr val="dk1"/>
                </a:solidFill>
                <a:latin typeface="Calibri" panose="020F0502020204030204" pitchFamily="34" charset="0"/>
                <a:ea typeface="Verdana"/>
                <a:cs typeface="Calibri" panose="020F0502020204030204" pitchFamily="34" charset="0"/>
                <a:sym typeface="Verdana"/>
              </a:rPr>
              <a:t>SPRÅK, SAMFUNNSFAG OG ØKONOMI:</a:t>
            </a:r>
            <a:br>
              <a:rPr lang="nb-NO">
                <a:solidFill>
                  <a:schemeClr val="dk1"/>
                </a:solidFill>
                <a:latin typeface="Calibri" panose="020F0502020204030204" pitchFamily="34" charset="0"/>
                <a:ea typeface="Arial"/>
                <a:cs typeface="Calibri" panose="020F0502020204030204" pitchFamily="34" charset="0"/>
                <a:sym typeface="Arial"/>
              </a:rPr>
            </a:br>
            <a:endParaRPr/>
          </a:p>
        </p:txBody>
      </p:sp>
      <p:sp>
        <p:nvSpPr>
          <p:cNvPr id="334" name="Google Shape;334;p53"/>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Clr>
                <a:srgbClr val="C2AF00"/>
              </a:buClr>
              <a:buSzPts val="2400"/>
              <a:buFont typeface="Arial"/>
              <a:buNone/>
            </a:pPr>
            <a:endParaRPr sz="2000" b="1">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Internasjonal engelsk</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Sosiologi og sosialantropologi</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Samfunnsøkonomi 1</a:t>
            </a: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b-NO" sz="2000">
                <a:solidFill>
                  <a:schemeClr val="dk1"/>
                </a:solidFill>
                <a:latin typeface="Calibri" panose="020F0502020204030204" pitchFamily="34" charset="0"/>
                <a:ea typeface="Verdana"/>
                <a:cs typeface="Calibri" panose="020F0502020204030204" pitchFamily="34" charset="0"/>
                <a:sym typeface="Verdana"/>
              </a:rPr>
              <a:t>Økonomistyring</a:t>
            </a:r>
            <a:endParaRPr lang="nb-NO"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Clr>
                <a:srgbClr val="C2AF00"/>
              </a:buClr>
              <a:buSzPts val="24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Rettslære 1</a:t>
            </a: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b-NO" sz="2000">
                <a:solidFill>
                  <a:schemeClr val="dk1"/>
                </a:solidFill>
                <a:latin typeface="Calibri" panose="020F0502020204030204" pitchFamily="34" charset="0"/>
                <a:ea typeface="Verdana"/>
                <a:cs typeface="Calibri" panose="020F0502020204030204" pitchFamily="34" charset="0"/>
                <a:sym typeface="Verdana"/>
              </a:rPr>
              <a:t>Matematikk for realfag, R1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400" b="1">
                <a:solidFill>
                  <a:schemeClr val="dk1"/>
                </a:solidFill>
                <a:latin typeface="Arial"/>
                <a:ea typeface="Arial"/>
                <a:cs typeface="Arial"/>
                <a:sym typeface="Arial"/>
              </a:rPr>
              <a:t>Fellesfag på Vg3:</a:t>
            </a:r>
            <a:endParaRPr>
              <a:latin typeface="Arial"/>
              <a:ea typeface="Arial"/>
              <a:cs typeface="Arial"/>
              <a:sym typeface="Arial"/>
            </a:endParaRPr>
          </a:p>
        </p:txBody>
      </p:sp>
      <p:sp>
        <p:nvSpPr>
          <p:cNvPr id="341" name="Google Shape;341;p54"/>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152400" algn="l" rtl="0">
              <a:spcBef>
                <a:spcPts val="480"/>
              </a:spcBef>
              <a:spcAft>
                <a:spcPts val="0"/>
              </a:spcAft>
              <a:buClr>
                <a:srgbClr val="C2AF00"/>
              </a:buClr>
              <a:buSzPts val="2400"/>
              <a:buFont typeface="Verdana"/>
              <a:buChar char="-"/>
            </a:pPr>
            <a:r>
              <a:rPr lang="nb-NO">
                <a:solidFill>
                  <a:schemeClr val="dk1"/>
                </a:solidFill>
                <a:latin typeface="Calibri" panose="020F0502020204030204" pitchFamily="34" charset="0"/>
                <a:ea typeface="Verdana"/>
                <a:cs typeface="Calibri" panose="020F0502020204030204" pitchFamily="34" charset="0"/>
                <a:sym typeface="Verdana"/>
              </a:rPr>
              <a:t>168</a:t>
            </a:r>
            <a:r>
              <a:rPr lang="no-NO">
                <a:solidFill>
                  <a:schemeClr val="dk1"/>
                </a:solidFill>
                <a:latin typeface="Calibri" panose="020F0502020204030204" pitchFamily="34" charset="0"/>
                <a:ea typeface="Verdana"/>
                <a:cs typeface="Calibri" panose="020F0502020204030204" pitchFamily="34" charset="0"/>
                <a:sym typeface="Verdana"/>
              </a:rPr>
              <a:t> </a:t>
            </a:r>
            <a:r>
              <a:rPr lang="nb-NO" err="1">
                <a:solidFill>
                  <a:schemeClr val="dk1"/>
                </a:solidFill>
                <a:latin typeface="Calibri" panose="020F0502020204030204" pitchFamily="34" charset="0"/>
                <a:ea typeface="Verdana"/>
                <a:cs typeface="Calibri" panose="020F0502020204030204" pitchFamily="34" charset="0"/>
                <a:sym typeface="Verdana"/>
              </a:rPr>
              <a:t>årstimar</a:t>
            </a:r>
            <a:r>
              <a:rPr lang="no-NO">
                <a:solidFill>
                  <a:schemeClr val="dk1"/>
                </a:solidFill>
                <a:latin typeface="Calibri" panose="020F0502020204030204" pitchFamily="34" charset="0"/>
                <a:ea typeface="Verdana"/>
                <a:cs typeface="Calibri" panose="020F0502020204030204" pitchFamily="34" charset="0"/>
                <a:sym typeface="Verdana"/>
              </a:rPr>
              <a:t> norsk</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b-NO">
                <a:solidFill>
                  <a:schemeClr val="dk1"/>
                </a:solidFill>
                <a:latin typeface="Calibri" panose="020F0502020204030204" pitchFamily="34" charset="0"/>
                <a:ea typeface="Verdana"/>
                <a:cs typeface="Calibri" panose="020F0502020204030204" pitchFamily="34" charset="0"/>
                <a:sym typeface="Verdana"/>
              </a:rPr>
              <a:t>56 </a:t>
            </a:r>
            <a:r>
              <a:rPr lang="nb-NO" err="1">
                <a:solidFill>
                  <a:schemeClr val="dk1"/>
                </a:solidFill>
                <a:latin typeface="Calibri" panose="020F0502020204030204" pitchFamily="34" charset="0"/>
                <a:ea typeface="Verdana"/>
                <a:cs typeface="Calibri" panose="020F0502020204030204" pitchFamily="34" charset="0"/>
                <a:sym typeface="Verdana"/>
              </a:rPr>
              <a:t>årstimar</a:t>
            </a:r>
            <a:r>
              <a:rPr lang="no-NO">
                <a:solidFill>
                  <a:schemeClr val="dk1"/>
                </a:solidFill>
                <a:latin typeface="Calibri" panose="020F0502020204030204" pitchFamily="34" charset="0"/>
                <a:ea typeface="Verdana"/>
                <a:cs typeface="Calibri" panose="020F0502020204030204" pitchFamily="34" charset="0"/>
                <a:sym typeface="Verdana"/>
              </a:rPr>
              <a:t> kroppsøving</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b-NO">
                <a:solidFill>
                  <a:schemeClr val="dk1"/>
                </a:solidFill>
                <a:latin typeface="Calibri" panose="020F0502020204030204" pitchFamily="34" charset="0"/>
                <a:ea typeface="Verdana"/>
                <a:cs typeface="Calibri" panose="020F0502020204030204" pitchFamily="34" charset="0"/>
                <a:sym typeface="Verdana"/>
              </a:rPr>
              <a:t>84 </a:t>
            </a:r>
            <a:r>
              <a:rPr lang="nb-NO" err="1">
                <a:solidFill>
                  <a:schemeClr val="dk1"/>
                </a:solidFill>
                <a:latin typeface="Calibri" panose="020F0502020204030204" pitchFamily="34" charset="0"/>
                <a:ea typeface="Verdana"/>
                <a:cs typeface="Calibri" panose="020F0502020204030204" pitchFamily="34" charset="0"/>
                <a:sym typeface="Verdana"/>
              </a:rPr>
              <a:t>årstimar</a:t>
            </a:r>
            <a:r>
              <a:rPr lang="no-NO">
                <a:solidFill>
                  <a:schemeClr val="dk1"/>
                </a:solidFill>
                <a:latin typeface="Calibri" panose="020F0502020204030204" pitchFamily="34" charset="0"/>
                <a:ea typeface="Verdana"/>
                <a:cs typeface="Calibri" panose="020F0502020204030204" pitchFamily="34" charset="0"/>
                <a:sym typeface="Verdana"/>
              </a:rPr>
              <a:t> religion</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b-NO">
                <a:solidFill>
                  <a:schemeClr val="dk1"/>
                </a:solidFill>
                <a:latin typeface="Calibri" panose="020F0502020204030204" pitchFamily="34" charset="0"/>
                <a:ea typeface="Verdana"/>
                <a:cs typeface="Calibri" panose="020F0502020204030204" pitchFamily="34" charset="0"/>
                <a:sym typeface="Verdana"/>
              </a:rPr>
              <a:t>112 </a:t>
            </a:r>
            <a:r>
              <a:rPr lang="nb-NO" err="1">
                <a:solidFill>
                  <a:schemeClr val="dk1"/>
                </a:solidFill>
                <a:latin typeface="Calibri" panose="020F0502020204030204" pitchFamily="34" charset="0"/>
                <a:ea typeface="Verdana"/>
                <a:cs typeface="Calibri" panose="020F0502020204030204" pitchFamily="34" charset="0"/>
                <a:sym typeface="Verdana"/>
              </a:rPr>
              <a:t>årstimar</a:t>
            </a:r>
            <a:r>
              <a:rPr lang="no-NO">
                <a:solidFill>
                  <a:schemeClr val="dk1"/>
                </a:solidFill>
                <a:latin typeface="Calibri" panose="020F0502020204030204" pitchFamily="34" charset="0"/>
                <a:ea typeface="Verdana"/>
                <a:cs typeface="Calibri" panose="020F0502020204030204" pitchFamily="34" charset="0"/>
                <a:sym typeface="Verdana"/>
              </a:rPr>
              <a:t> historie</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280"/>
              </a:spcBef>
              <a:spcAft>
                <a:spcPts val="0"/>
              </a:spcAft>
              <a:buClr>
                <a:srgbClr val="C2AF00"/>
              </a:buClr>
              <a:buSzPts val="1400"/>
              <a:buFont typeface="Arial"/>
              <a:buNone/>
            </a:pPr>
            <a:endParaRPr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a:solidFill>
                  <a:schemeClr val="dk1"/>
                </a:solidFill>
                <a:latin typeface="Calibri" panose="020F0502020204030204" pitchFamily="34" charset="0"/>
                <a:ea typeface="Verdana"/>
                <a:cs typeface="Calibri" panose="020F0502020204030204" pitchFamily="34" charset="0"/>
                <a:sym typeface="Verdana"/>
              </a:rPr>
              <a:t>Fordjuping i 2 programfag innanfor eige programområde</a:t>
            </a:r>
            <a:endParaRPr>
              <a:latin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8" name="Google Shape;348;p55"/>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Clr>
                <a:srgbClr val="C2AF00"/>
              </a:buClr>
              <a:buSzPts val="2400"/>
              <a:buFont typeface="Verdana"/>
              <a:buNone/>
            </a:pPr>
            <a:r>
              <a:rPr lang="no-NO">
                <a:solidFill>
                  <a:schemeClr val="dk1"/>
                </a:solidFill>
                <a:latin typeface="Calibri" panose="020F0502020204030204" pitchFamily="34" charset="0"/>
                <a:ea typeface="Verdana"/>
                <a:cs typeface="Calibri" panose="020F0502020204030204" pitchFamily="34" charset="0"/>
                <a:sym typeface="Verdana"/>
              </a:rPr>
              <a:t>Alle elevar som går studiespesialisering med rett tal timar og rett fagkombinasjon får</a:t>
            </a:r>
            <a:r>
              <a:rPr lang="no-NO" b="1">
                <a:solidFill>
                  <a:schemeClr val="dk1"/>
                </a:solidFill>
                <a:latin typeface="Calibri" panose="020F0502020204030204" pitchFamily="34" charset="0"/>
                <a:ea typeface="Verdana"/>
                <a:cs typeface="Calibri" panose="020F0502020204030204" pitchFamily="34" charset="0"/>
                <a:sym typeface="Verdana"/>
              </a:rPr>
              <a:t> </a:t>
            </a:r>
            <a:r>
              <a:rPr lang="no-NO" b="1">
                <a:solidFill>
                  <a:schemeClr val="dk1"/>
                </a:solidFill>
                <a:highlight>
                  <a:srgbClr val="FFFF00"/>
                </a:highlight>
                <a:latin typeface="Calibri" panose="020F0502020204030204" pitchFamily="34" charset="0"/>
                <a:ea typeface="Verdana"/>
                <a:cs typeface="Calibri" panose="020F0502020204030204" pitchFamily="34" charset="0"/>
                <a:sym typeface="Verdana"/>
              </a:rPr>
              <a:t>generell</a:t>
            </a:r>
            <a:r>
              <a:rPr lang="no-NO" b="1">
                <a:solidFill>
                  <a:schemeClr val="dk1"/>
                </a:solidFill>
                <a:latin typeface="Calibri" panose="020F0502020204030204" pitchFamily="34" charset="0"/>
                <a:ea typeface="Verdana"/>
                <a:cs typeface="Calibri" panose="020F0502020204030204" pitchFamily="34" charset="0"/>
                <a:sym typeface="Verdana"/>
              </a:rPr>
              <a:t> studiekompetanse.</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Spesielle opptakskrav</a:t>
            </a:r>
            <a:r>
              <a:rPr lang="no-NO" sz="2400">
                <a:solidFill>
                  <a:schemeClr val="dk1"/>
                </a:solidFill>
                <a:latin typeface="Arial"/>
                <a:ea typeface="Arial"/>
                <a:cs typeface="Arial"/>
                <a:sym typeface="Arial"/>
              </a:rPr>
              <a:t>:</a:t>
            </a:r>
            <a:endParaRPr sz="2400">
              <a:latin typeface="Arial"/>
              <a:ea typeface="Arial"/>
              <a:cs typeface="Arial"/>
              <a:sym typeface="Arial"/>
            </a:endParaRPr>
          </a:p>
        </p:txBody>
      </p:sp>
      <p:sp>
        <p:nvSpPr>
          <p:cNvPr id="355" name="Google Shape;355;p56"/>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00"/>
              </a:spcBef>
              <a:spcAft>
                <a:spcPts val="0"/>
              </a:spcAft>
              <a:buClr>
                <a:srgbClr val="C2AF00"/>
              </a:buClr>
              <a:buSzPts val="20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Ein del utdanningsinstitusjonar krev visse fagkombinasjonar. Her er nokre døme: </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Arial"/>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Siviløkonom- og informatikkstudium </a:t>
            </a:r>
            <a:endParaRPr sz="1800" i="1">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    	R1 eller (S1+S2)  </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Ingeniør- og sivilingeniørstudium </a:t>
            </a:r>
            <a:endParaRPr sz="1800" i="1">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   	(R1+R2) + Fysikk 1   </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Bioingeniør </a:t>
            </a:r>
            <a:endParaRPr sz="1800" i="1">
              <a:solidFill>
                <a:schemeClr val="dk1"/>
              </a:solidFill>
              <a:latin typeface="Calibri" panose="020F0502020204030204" pitchFamily="34" charset="0"/>
              <a:ea typeface="Verdana"/>
              <a:cs typeface="Calibri" panose="020F0502020204030204" pitchFamily="34" charset="0"/>
              <a:sym typeface="Verdana"/>
            </a:endParaRPr>
          </a:p>
          <a:p>
            <a:pPr marL="0" lvl="0" indent="457200" algn="l" rtl="0">
              <a:spcBef>
                <a:spcPts val="400"/>
              </a:spcBef>
              <a:spcAft>
                <a:spcPts val="0"/>
              </a:spcAft>
              <a:buClr>
                <a:srgbClr val="C2AF00"/>
              </a:buClr>
              <a:buSzPts val="20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R1 eller (S1+S2)+Fysikk 1 eller Biologi 1 eller Kjemi 1</a:t>
            </a:r>
            <a:endParaRPr sz="18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chemeClr val="dk1"/>
              </a:buClr>
              <a:buFont typeface="Arial"/>
              <a:buNone/>
            </a:pPr>
            <a:endParaRPr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sz="2400"/>
              <a:t>Spesielle opptakskrav</a:t>
            </a:r>
          </a:p>
        </p:txBody>
      </p:sp>
      <p:sp>
        <p:nvSpPr>
          <p:cNvPr id="362" name="Google Shape;362;p57"/>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Lege/tannlege/ernæring/farmasøyt</a:t>
            </a:r>
            <a:r>
              <a:rPr lang="no-NO" sz="1800">
                <a:solidFill>
                  <a:schemeClr val="dk1"/>
                </a:solidFill>
                <a:latin typeface="Calibri" panose="020F0502020204030204" pitchFamily="34" charset="0"/>
                <a:ea typeface="Verdana"/>
                <a:cs typeface="Calibri" panose="020F0502020204030204" pitchFamily="34" charset="0"/>
                <a:sym typeface="Verdana"/>
              </a:rPr>
              <a:t> </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457200" algn="l" rtl="0">
              <a:spcBef>
                <a:spcPts val="40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R1 eller (S1+S2)+Fysikk1+Kjemi (1+2)</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Veterinær</a:t>
            </a:r>
            <a:r>
              <a:rPr lang="no-NO" sz="1800">
                <a:solidFill>
                  <a:schemeClr val="dk1"/>
                </a:solidFill>
                <a:latin typeface="Calibri" panose="020F0502020204030204" pitchFamily="34" charset="0"/>
                <a:ea typeface="Verdana"/>
                <a:cs typeface="Calibri" panose="020F0502020204030204" pitchFamily="34" charset="0"/>
                <a:sym typeface="Verdana"/>
              </a:rPr>
              <a:t> </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457200" algn="l" rtl="0">
              <a:spcBef>
                <a:spcPts val="40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R1 eller (S1+S2)+Kjemi (1+2)</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Reseptar og tannteknikar</a:t>
            </a:r>
            <a:r>
              <a:rPr lang="no-NO" sz="1800">
                <a:solidFill>
                  <a:schemeClr val="dk1"/>
                </a:solidFill>
                <a:latin typeface="Calibri" panose="020F0502020204030204" pitchFamily="34" charset="0"/>
                <a:ea typeface="Verdana"/>
                <a:cs typeface="Calibri" panose="020F0502020204030204" pitchFamily="34" charset="0"/>
                <a:sym typeface="Verdana"/>
              </a:rPr>
              <a:t> </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457200" algn="l" rtl="0">
              <a:spcBef>
                <a:spcPts val="40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R1 eller (S1+S2) eller Fysikk 1 eller Kjemi 1</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Arkitektur – NTNU </a:t>
            </a:r>
            <a:endParaRPr sz="1800" i="1">
              <a:solidFill>
                <a:schemeClr val="dk1"/>
              </a:solidFill>
              <a:latin typeface="Calibri" panose="020F0502020204030204" pitchFamily="34" charset="0"/>
              <a:ea typeface="Arial"/>
              <a:cs typeface="Calibri" panose="020F0502020204030204" pitchFamily="34" charset="0"/>
              <a:sym typeface="Arial"/>
            </a:endParaRPr>
          </a:p>
          <a:p>
            <a:pPr marL="0" lvl="0" indent="457200" algn="l" rtl="0">
              <a:spcBef>
                <a:spcPts val="40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(R1+R2) + Fysikk 1</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spcBef>
                <a:spcPts val="400"/>
              </a:spcBef>
              <a:spcAft>
                <a:spcPts val="0"/>
              </a:spcAft>
              <a:buClr>
                <a:schemeClr val="dk1"/>
              </a:buClr>
              <a:buSzPts val="1800"/>
              <a:buFont typeface="Verdana"/>
              <a:buChar char="•"/>
            </a:pPr>
            <a:r>
              <a:rPr lang="no-NO" sz="1800" i="1">
                <a:solidFill>
                  <a:schemeClr val="dk1"/>
                </a:solidFill>
                <a:latin typeface="Calibri" panose="020F0502020204030204" pitchFamily="34" charset="0"/>
                <a:ea typeface="Verdana"/>
                <a:cs typeface="Calibri" panose="020F0502020204030204" pitchFamily="34" charset="0"/>
                <a:sym typeface="Verdana"/>
              </a:rPr>
              <a:t>Realfag, natur- og miljøfag</a:t>
            </a:r>
            <a:r>
              <a:rPr lang="no-NO" sz="1800">
                <a:solidFill>
                  <a:schemeClr val="dk1"/>
                </a:solidFill>
                <a:latin typeface="Calibri" panose="020F0502020204030204" pitchFamily="34" charset="0"/>
                <a:ea typeface="Verdana"/>
                <a:cs typeface="Calibri" panose="020F0502020204030204" pitchFamily="34" charset="0"/>
                <a:sym typeface="Verdana"/>
              </a:rPr>
              <a:t> </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457200" algn="l" rtl="0">
              <a:spcBef>
                <a:spcPts val="40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R1 eller (S1+S2) + eitt fag (1+2) frå programområdet realfag</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sz="2400"/>
              <a:t>Tilleggspoeng</a:t>
            </a:r>
          </a:p>
        </p:txBody>
      </p:sp>
      <p:sp>
        <p:nvSpPr>
          <p:cNvPr id="369" name="Google Shape;369;p58"/>
          <p:cNvSpPr txBox="1">
            <a:spLocks noGrp="1"/>
          </p:cNvSpPr>
          <p:nvPr>
            <p:ph type="body" idx="1"/>
          </p:nvPr>
        </p:nvSpPr>
        <p:spPr>
          <a:xfrm>
            <a:off x="969966" y="1364877"/>
            <a:ext cx="7786800" cy="31881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000" b="1">
                <a:solidFill>
                  <a:schemeClr val="dk1"/>
                </a:solidFill>
                <a:latin typeface="Calibri" panose="020F0502020204030204" pitchFamily="34" charset="0"/>
                <a:ea typeface="Verdana"/>
                <a:cs typeface="Calibri" panose="020F0502020204030204" pitchFamily="34" charset="0"/>
                <a:sym typeface="Verdana"/>
              </a:rPr>
              <a:t>Tilleggspoeng for realfag frå 2009:</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Inntil 4 tp for realfag.  Alle programfag i realfag med </a:t>
            </a:r>
            <a:r>
              <a:rPr lang="nb-NO" sz="2000">
                <a:solidFill>
                  <a:schemeClr val="dk1"/>
                </a:solidFill>
                <a:latin typeface="Calibri" panose="020F0502020204030204" pitchFamily="34" charset="0"/>
                <a:ea typeface="Verdana"/>
                <a:cs typeface="Calibri" panose="020F0502020204030204" pitchFamily="34" charset="0"/>
                <a:sym typeface="Verdana"/>
              </a:rPr>
              <a:t>140 </a:t>
            </a:r>
            <a:r>
              <a:rPr lang="nb-NO" sz="2000" err="1">
                <a:solidFill>
                  <a:schemeClr val="dk1"/>
                </a:solidFill>
                <a:latin typeface="Calibri" panose="020F0502020204030204" pitchFamily="34" charset="0"/>
                <a:ea typeface="Verdana"/>
                <a:cs typeface="Calibri" panose="020F0502020204030204" pitchFamily="34" charset="0"/>
                <a:sym typeface="Verdana"/>
              </a:rPr>
              <a:t>årstimar</a:t>
            </a:r>
            <a:r>
              <a:rPr lang="nb-NO" sz="2000">
                <a:solidFill>
                  <a:schemeClr val="dk1"/>
                </a:solidFill>
                <a:latin typeface="Calibri" panose="020F0502020204030204" pitchFamily="34" charset="0"/>
                <a:ea typeface="Verdana"/>
                <a:cs typeface="Calibri" panose="020F0502020204030204" pitchFamily="34" charset="0"/>
                <a:sym typeface="Verdana"/>
              </a:rPr>
              <a:t> </a:t>
            </a:r>
            <a:r>
              <a:rPr lang="no-NO" sz="2000">
                <a:solidFill>
                  <a:schemeClr val="dk1"/>
                </a:solidFill>
                <a:latin typeface="Calibri" panose="020F0502020204030204" pitchFamily="34" charset="0"/>
                <a:ea typeface="Verdana"/>
                <a:cs typeface="Calibri" panose="020F0502020204030204" pitchFamily="34" charset="0"/>
                <a:sym typeface="Verdana"/>
              </a:rPr>
              <a:t>gir 0,5 realfagspoeng, bortsett frå matematikk R2 og fysikk 2, som gir 1,0 realfagspoeng</a:t>
            </a: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b-NO" sz="2000" b="1" err="1">
                <a:solidFill>
                  <a:srgbClr val="EE0000"/>
                </a:solidFill>
                <a:latin typeface="Calibri" panose="020F0502020204030204" pitchFamily="34" charset="0"/>
                <a:ea typeface="Verdana"/>
                <a:cs typeface="Calibri" panose="020F0502020204030204" pitchFamily="34" charset="0"/>
                <a:sym typeface="Verdana"/>
              </a:rPr>
              <a:t>Høyring</a:t>
            </a:r>
            <a:r>
              <a:rPr lang="nb-NO" sz="2000" b="1">
                <a:solidFill>
                  <a:srgbClr val="EE0000"/>
                </a:solidFill>
                <a:latin typeface="Calibri" panose="020F0502020204030204" pitchFamily="34" charset="0"/>
                <a:ea typeface="Verdana"/>
                <a:cs typeface="Calibri" panose="020F0502020204030204" pitchFamily="34" charset="0"/>
                <a:sym typeface="Verdana"/>
              </a:rPr>
              <a:t>: </a:t>
            </a:r>
            <a:r>
              <a:rPr lang="nb-NO" sz="2000" b="1" err="1">
                <a:solidFill>
                  <a:srgbClr val="EE0000"/>
                </a:solidFill>
                <a:latin typeface="Calibri" panose="020F0502020204030204" pitchFamily="34" charset="0"/>
                <a:ea typeface="Verdana"/>
                <a:cs typeface="Calibri" panose="020F0502020204030204" pitchFamily="34" charset="0"/>
                <a:sym typeface="Verdana"/>
              </a:rPr>
              <a:t>Mogleg</a:t>
            </a:r>
            <a:r>
              <a:rPr lang="nb-NO" sz="2000" b="1">
                <a:solidFill>
                  <a:srgbClr val="EE0000"/>
                </a:solidFill>
                <a:latin typeface="Calibri" panose="020F0502020204030204" pitchFamily="34" charset="0"/>
                <a:ea typeface="Verdana"/>
                <a:cs typeface="Calibri" panose="020F0502020204030204" pitchFamily="34" charset="0"/>
                <a:sym typeface="Verdana"/>
              </a:rPr>
              <a:t> vert realfagspoenga halvert </a:t>
            </a:r>
            <a:r>
              <a:rPr lang="nb-NO" sz="2000" b="1" err="1">
                <a:solidFill>
                  <a:srgbClr val="EE0000"/>
                </a:solidFill>
                <a:latin typeface="Calibri" panose="020F0502020204030204" pitchFamily="34" charset="0"/>
                <a:ea typeface="Verdana"/>
                <a:cs typeface="Calibri" panose="020F0502020204030204" pitchFamily="34" charset="0"/>
                <a:sym typeface="Verdana"/>
              </a:rPr>
              <a:t>frå</a:t>
            </a:r>
            <a:r>
              <a:rPr lang="nb-NO" sz="2000" b="1">
                <a:solidFill>
                  <a:srgbClr val="EE0000"/>
                </a:solidFill>
                <a:latin typeface="Calibri" panose="020F0502020204030204" pitchFamily="34" charset="0"/>
                <a:ea typeface="Verdana"/>
                <a:cs typeface="Calibri" panose="020F0502020204030204" pitchFamily="34" charset="0"/>
                <a:sym typeface="Verdana"/>
              </a:rPr>
              <a:t> inntak til </a:t>
            </a:r>
            <a:r>
              <a:rPr lang="nb-NO" sz="2000" b="1" err="1">
                <a:solidFill>
                  <a:srgbClr val="EE0000"/>
                </a:solidFill>
                <a:latin typeface="Calibri" panose="020F0502020204030204" pitchFamily="34" charset="0"/>
                <a:ea typeface="Verdana"/>
                <a:cs typeface="Calibri" panose="020F0502020204030204" pitchFamily="34" charset="0"/>
                <a:sym typeface="Verdana"/>
              </a:rPr>
              <a:t>høgare</a:t>
            </a:r>
            <a:r>
              <a:rPr lang="nb-NO" sz="2000" b="1">
                <a:solidFill>
                  <a:srgbClr val="EE0000"/>
                </a:solidFill>
                <a:latin typeface="Calibri" panose="020F0502020204030204" pitchFamily="34" charset="0"/>
                <a:ea typeface="Verdana"/>
                <a:cs typeface="Calibri" panose="020F0502020204030204" pitchFamily="34" charset="0"/>
                <a:sym typeface="Verdana"/>
              </a:rPr>
              <a:t> utdanning </a:t>
            </a:r>
            <a:r>
              <a:rPr lang="nb-NO" sz="2000" b="1" err="1">
                <a:solidFill>
                  <a:srgbClr val="EE0000"/>
                </a:solidFill>
                <a:latin typeface="Calibri" panose="020F0502020204030204" pitchFamily="34" charset="0"/>
                <a:ea typeface="Verdana"/>
                <a:cs typeface="Calibri" panose="020F0502020204030204" pitchFamily="34" charset="0"/>
                <a:sym typeface="Verdana"/>
              </a:rPr>
              <a:t>fom</a:t>
            </a:r>
            <a:r>
              <a:rPr lang="nb-NO" sz="2000" b="1">
                <a:solidFill>
                  <a:srgbClr val="EE0000"/>
                </a:solidFill>
                <a:latin typeface="Calibri" panose="020F0502020204030204" pitchFamily="34" charset="0"/>
                <a:ea typeface="Verdana"/>
                <a:cs typeface="Calibri" panose="020F0502020204030204" pitchFamily="34" charset="0"/>
                <a:sym typeface="Verdana"/>
              </a:rPr>
              <a:t> </a:t>
            </a:r>
            <a:r>
              <a:rPr lang="nb-NO" sz="2000" b="1" err="1">
                <a:solidFill>
                  <a:srgbClr val="EE0000"/>
                </a:solidFill>
                <a:latin typeface="Calibri" panose="020F0502020204030204" pitchFamily="34" charset="0"/>
                <a:ea typeface="Verdana"/>
                <a:cs typeface="Calibri" panose="020F0502020204030204" pitchFamily="34" charset="0"/>
                <a:sym typeface="Verdana"/>
              </a:rPr>
              <a:t>hausten</a:t>
            </a:r>
            <a:r>
              <a:rPr lang="nb-NO" sz="2000" b="1">
                <a:solidFill>
                  <a:srgbClr val="EE0000"/>
                </a:solidFill>
                <a:latin typeface="Calibri" panose="020F0502020204030204" pitchFamily="34" charset="0"/>
                <a:ea typeface="Verdana"/>
                <a:cs typeface="Calibri" panose="020F0502020204030204" pitchFamily="34" charset="0"/>
                <a:sym typeface="Verdana"/>
              </a:rPr>
              <a:t> 2027</a:t>
            </a:r>
            <a:endParaRPr sz="2000" b="1">
              <a:solidFill>
                <a:srgbClr val="EE0000"/>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sz="2000" b="1">
                <a:solidFill>
                  <a:schemeClr val="dk1"/>
                </a:solidFill>
                <a:latin typeface="Calibri" panose="020F0502020204030204" pitchFamily="34" charset="0"/>
                <a:ea typeface="Verdana"/>
                <a:cs typeface="Calibri" panose="020F0502020204030204" pitchFamily="34" charset="0"/>
                <a:sym typeface="Verdana"/>
              </a:rPr>
              <a:t>Tilleggspoeng for språkfag frå 2011:</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2000">
                <a:solidFill>
                  <a:schemeClr val="dk1"/>
                </a:solidFill>
                <a:latin typeface="Calibri" panose="020F0502020204030204" pitchFamily="34" charset="0"/>
                <a:ea typeface="Verdana"/>
                <a:cs typeface="Calibri" panose="020F0502020204030204" pitchFamily="34" charset="0"/>
                <a:sym typeface="Verdana"/>
              </a:rPr>
              <a:t>Inntil 4 tp for framandspråk (ikkje engelsk). Alle programfag i framandspråk med </a:t>
            </a:r>
            <a:r>
              <a:rPr lang="nb-NO" sz="2000">
                <a:solidFill>
                  <a:schemeClr val="dk1"/>
                </a:solidFill>
                <a:latin typeface="Calibri" panose="020F0502020204030204" pitchFamily="34" charset="0"/>
                <a:ea typeface="Verdana"/>
                <a:cs typeface="Calibri" panose="020F0502020204030204" pitchFamily="34" charset="0"/>
                <a:sym typeface="Verdana"/>
              </a:rPr>
              <a:t>140 </a:t>
            </a:r>
            <a:r>
              <a:rPr lang="nb-NO" sz="2000" err="1">
                <a:solidFill>
                  <a:schemeClr val="dk1"/>
                </a:solidFill>
                <a:latin typeface="Calibri" panose="020F0502020204030204" pitchFamily="34" charset="0"/>
                <a:ea typeface="Verdana"/>
                <a:cs typeface="Calibri" panose="020F0502020204030204" pitchFamily="34" charset="0"/>
                <a:sym typeface="Verdana"/>
              </a:rPr>
              <a:t>årstimar</a:t>
            </a:r>
            <a:r>
              <a:rPr lang="no-NO" sz="2000">
                <a:solidFill>
                  <a:schemeClr val="dk1"/>
                </a:solidFill>
                <a:latin typeface="Calibri" panose="020F0502020204030204" pitchFamily="34" charset="0"/>
                <a:ea typeface="Verdana"/>
                <a:cs typeface="Calibri" panose="020F0502020204030204" pitchFamily="34" charset="0"/>
                <a:sym typeface="Verdana"/>
              </a:rPr>
              <a:t> gir 0,5 språkpoeng, bortsett frå framandspråk III, som gir 1,0 språkpoeng.</a:t>
            </a: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b-NO" sz="2000" b="1" err="1">
                <a:solidFill>
                  <a:srgbClr val="EE0000"/>
                </a:solidFill>
                <a:latin typeface="Calibri" panose="020F0502020204030204" pitchFamily="34" charset="0"/>
                <a:ea typeface="Verdana"/>
                <a:cs typeface="Calibri" panose="020F0502020204030204" pitchFamily="34" charset="0"/>
                <a:sym typeface="Verdana"/>
              </a:rPr>
              <a:t>Høyring</a:t>
            </a:r>
            <a:r>
              <a:rPr lang="nb-NO" sz="2000" b="1">
                <a:solidFill>
                  <a:srgbClr val="EE0000"/>
                </a:solidFill>
                <a:latin typeface="Calibri" panose="020F0502020204030204" pitchFamily="34" charset="0"/>
                <a:ea typeface="Verdana"/>
                <a:cs typeface="Calibri" panose="020F0502020204030204" pitchFamily="34" charset="0"/>
                <a:sym typeface="Verdana"/>
              </a:rPr>
              <a:t>: </a:t>
            </a:r>
            <a:r>
              <a:rPr lang="nb-NO" sz="2000" b="1" err="1">
                <a:solidFill>
                  <a:srgbClr val="EE0000"/>
                </a:solidFill>
                <a:latin typeface="Calibri" panose="020F0502020204030204" pitchFamily="34" charset="0"/>
                <a:ea typeface="Verdana"/>
                <a:cs typeface="Calibri" panose="020F0502020204030204" pitchFamily="34" charset="0"/>
                <a:sym typeface="Verdana"/>
              </a:rPr>
              <a:t>Mogleg</a:t>
            </a:r>
            <a:r>
              <a:rPr lang="nb-NO" sz="2000" b="1">
                <a:solidFill>
                  <a:srgbClr val="EE0000"/>
                </a:solidFill>
                <a:latin typeface="Calibri" panose="020F0502020204030204" pitchFamily="34" charset="0"/>
                <a:ea typeface="Verdana"/>
                <a:cs typeface="Calibri" panose="020F0502020204030204" pitchFamily="34" charset="0"/>
                <a:sym typeface="Verdana"/>
              </a:rPr>
              <a:t> vert det </a:t>
            </a:r>
            <a:r>
              <a:rPr lang="nb-NO" sz="2000" b="1" err="1">
                <a:solidFill>
                  <a:srgbClr val="EE0000"/>
                </a:solidFill>
                <a:latin typeface="Calibri" panose="020F0502020204030204" pitchFamily="34" charset="0"/>
                <a:ea typeface="Verdana"/>
                <a:cs typeface="Calibri" panose="020F0502020204030204" pitchFamily="34" charset="0"/>
                <a:sym typeface="Verdana"/>
              </a:rPr>
              <a:t>ikkje</a:t>
            </a:r>
            <a:r>
              <a:rPr lang="nb-NO" sz="2000" b="1">
                <a:solidFill>
                  <a:srgbClr val="EE0000"/>
                </a:solidFill>
                <a:latin typeface="Calibri" panose="020F0502020204030204" pitchFamily="34" charset="0"/>
                <a:ea typeface="Verdana"/>
                <a:cs typeface="Calibri" panose="020F0502020204030204" pitchFamily="34" charset="0"/>
                <a:sym typeface="Verdana"/>
              </a:rPr>
              <a:t> språkpoeng </a:t>
            </a:r>
            <a:r>
              <a:rPr lang="nb-NO" sz="2000" b="1" err="1">
                <a:solidFill>
                  <a:srgbClr val="EE0000"/>
                </a:solidFill>
                <a:latin typeface="Calibri" panose="020F0502020204030204" pitchFamily="34" charset="0"/>
                <a:ea typeface="Verdana"/>
                <a:cs typeface="Calibri" panose="020F0502020204030204" pitchFamily="34" charset="0"/>
                <a:sym typeface="Verdana"/>
              </a:rPr>
              <a:t>frå</a:t>
            </a:r>
            <a:r>
              <a:rPr lang="nb-NO" sz="2000" b="1">
                <a:solidFill>
                  <a:srgbClr val="EE0000"/>
                </a:solidFill>
                <a:latin typeface="Calibri" panose="020F0502020204030204" pitchFamily="34" charset="0"/>
                <a:ea typeface="Verdana"/>
                <a:cs typeface="Calibri" panose="020F0502020204030204" pitchFamily="34" charset="0"/>
                <a:sym typeface="Verdana"/>
              </a:rPr>
              <a:t> inntak til </a:t>
            </a:r>
            <a:r>
              <a:rPr lang="nb-NO" sz="2000" b="1" err="1">
                <a:solidFill>
                  <a:srgbClr val="EE0000"/>
                </a:solidFill>
                <a:latin typeface="Calibri" panose="020F0502020204030204" pitchFamily="34" charset="0"/>
                <a:ea typeface="Verdana"/>
                <a:cs typeface="Calibri" panose="020F0502020204030204" pitchFamily="34" charset="0"/>
                <a:sym typeface="Verdana"/>
              </a:rPr>
              <a:t>høgare</a:t>
            </a:r>
            <a:r>
              <a:rPr lang="nb-NO" sz="2000" b="1">
                <a:solidFill>
                  <a:srgbClr val="EE0000"/>
                </a:solidFill>
                <a:latin typeface="Calibri" panose="020F0502020204030204" pitchFamily="34" charset="0"/>
                <a:ea typeface="Verdana"/>
                <a:cs typeface="Calibri" panose="020F0502020204030204" pitchFamily="34" charset="0"/>
                <a:sym typeface="Verdana"/>
              </a:rPr>
              <a:t> utdanning </a:t>
            </a:r>
            <a:r>
              <a:rPr lang="nb-NO" sz="2000" b="1" err="1">
                <a:solidFill>
                  <a:srgbClr val="EE0000"/>
                </a:solidFill>
                <a:latin typeface="Calibri" panose="020F0502020204030204" pitchFamily="34" charset="0"/>
                <a:ea typeface="Verdana"/>
                <a:cs typeface="Calibri" panose="020F0502020204030204" pitchFamily="34" charset="0"/>
                <a:sym typeface="Verdana"/>
              </a:rPr>
              <a:t>fom</a:t>
            </a:r>
            <a:r>
              <a:rPr lang="nb-NO" sz="2000" b="1">
                <a:solidFill>
                  <a:srgbClr val="EE0000"/>
                </a:solidFill>
                <a:latin typeface="Calibri" panose="020F0502020204030204" pitchFamily="34" charset="0"/>
                <a:ea typeface="Verdana"/>
                <a:cs typeface="Calibri" panose="020F0502020204030204" pitchFamily="34" charset="0"/>
                <a:sym typeface="Verdana"/>
              </a:rPr>
              <a:t> </a:t>
            </a:r>
            <a:r>
              <a:rPr lang="nb-NO" sz="2000" b="1" err="1">
                <a:solidFill>
                  <a:srgbClr val="EE0000"/>
                </a:solidFill>
                <a:latin typeface="Calibri" panose="020F0502020204030204" pitchFamily="34" charset="0"/>
                <a:ea typeface="Verdana"/>
                <a:cs typeface="Calibri" panose="020F0502020204030204" pitchFamily="34" charset="0"/>
                <a:sym typeface="Verdana"/>
              </a:rPr>
              <a:t>hausten</a:t>
            </a:r>
            <a:r>
              <a:rPr lang="nb-NO" sz="2000" b="1">
                <a:solidFill>
                  <a:srgbClr val="EE0000"/>
                </a:solidFill>
                <a:latin typeface="Calibri" panose="020F0502020204030204" pitchFamily="34" charset="0"/>
                <a:ea typeface="Verdana"/>
                <a:cs typeface="Calibri" panose="020F0502020204030204" pitchFamily="34" charset="0"/>
                <a:sym typeface="Verdana"/>
              </a:rPr>
              <a:t> 2027</a:t>
            </a:r>
          </a:p>
          <a:p>
            <a:pPr marL="0" lvl="0" indent="0" algn="l" rtl="0">
              <a:spcBef>
                <a:spcPts val="400"/>
              </a:spcBef>
              <a:spcAft>
                <a:spcPts val="0"/>
              </a:spcAft>
              <a:buClr>
                <a:srgbClr val="C2AF00"/>
              </a:buClr>
              <a:buSzPts val="2000"/>
              <a:buFont typeface="Verdana"/>
              <a:buNone/>
            </a:pPr>
            <a:endParaRPr lang="nb-NO" sz="20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endParaRPr sz="20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chemeClr val="dk1"/>
              </a:buClr>
              <a:buFont typeface="Arial"/>
              <a:buNone/>
            </a:pPr>
            <a:endParaRPr sz="2000">
              <a:solidFill>
                <a:schemeClr val="dk1"/>
              </a:solidFill>
              <a:latin typeface="Verdana"/>
              <a:ea typeface="Verdana"/>
              <a:cs typeface="Verdana"/>
              <a:sym typeface="Verdana"/>
            </a:endParaRPr>
          </a:p>
          <a:p>
            <a:pPr marL="0" lvl="0" indent="0" algn="l" rtl="0">
              <a:spcBef>
                <a:spcPts val="48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0F7A-FA7E-8D1B-04D1-775A27C9D36E}"/>
              </a:ext>
            </a:extLst>
          </p:cNvPr>
          <p:cNvSpPr>
            <a:spLocks noGrp="1"/>
          </p:cNvSpPr>
          <p:nvPr>
            <p:ph type="title"/>
          </p:nvPr>
        </p:nvSpPr>
        <p:spPr/>
        <p:txBody>
          <a:bodyPr/>
          <a:lstStyle/>
          <a:p>
            <a:r>
              <a:rPr lang="nn-NO"/>
              <a:t>YFF og etter kvart læreplass</a:t>
            </a:r>
          </a:p>
        </p:txBody>
      </p:sp>
      <p:sp>
        <p:nvSpPr>
          <p:cNvPr id="3" name="Plassholder for tekst 2">
            <a:extLst>
              <a:ext uri="{FF2B5EF4-FFF2-40B4-BE49-F238E27FC236}">
                <a16:creationId xmlns:a16="http://schemas.microsoft.com/office/drawing/2014/main" id="{3BDF88E7-1D87-6597-7A82-8EF8F748A4C5}"/>
              </a:ext>
            </a:extLst>
          </p:cNvPr>
          <p:cNvSpPr>
            <a:spLocks noGrp="1"/>
          </p:cNvSpPr>
          <p:nvPr>
            <p:ph type="body" idx="1"/>
          </p:nvPr>
        </p:nvSpPr>
        <p:spPr/>
        <p:txBody>
          <a:bodyPr/>
          <a:lstStyle/>
          <a:p>
            <a:r>
              <a:rPr lang="nn-NO"/>
              <a:t>Det er viktig at eleven på YF startar tidleg med å orientere seg om praksisplassar og etter kvart læreplass</a:t>
            </a:r>
          </a:p>
          <a:p>
            <a:r>
              <a:rPr lang="nn-NO"/>
              <a:t>Skulen kan/skal </a:t>
            </a:r>
            <a:r>
              <a:rPr lang="nn-NO" err="1"/>
              <a:t>bistå</a:t>
            </a:r>
            <a:endParaRPr lang="nn-NO"/>
          </a:p>
          <a:p>
            <a:r>
              <a:rPr lang="nn-NO"/>
              <a:t>YFF er ei moglegheit til å vise seg fram</a:t>
            </a:r>
          </a:p>
          <a:p>
            <a:pPr marL="76200" indent="0">
              <a:buNone/>
            </a:pPr>
            <a:endParaRPr lang="nn-NO"/>
          </a:p>
          <a:p>
            <a:pPr marL="76200" indent="0">
              <a:buNone/>
            </a:pPr>
            <a:r>
              <a:rPr lang="nn-NO">
                <a:highlight>
                  <a:srgbClr val="FFFF00"/>
                </a:highlight>
              </a:rPr>
              <a:t>Denne skal med på alle YF! (ta bort dette som står i gult her) Læraren kan sjølv legge inn meir om korleis YFF er organisert på det aktuelle programområdet  </a:t>
            </a:r>
          </a:p>
        </p:txBody>
      </p:sp>
    </p:spTree>
    <p:extLst>
      <p:ext uri="{BB962C8B-B14F-4D97-AF65-F5344CB8AC3E}">
        <p14:creationId xmlns:p14="http://schemas.microsoft.com/office/powerpoint/2010/main" val="36868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6" name="Google Shape;376;p59"/>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ctr" rtl="0">
              <a:spcBef>
                <a:spcPts val="560"/>
              </a:spcBef>
              <a:spcAft>
                <a:spcPts val="0"/>
              </a:spcAft>
              <a:buClr>
                <a:srgbClr val="C2AF00"/>
              </a:buClr>
              <a:buSzPts val="2800"/>
              <a:buFont typeface="Arial"/>
              <a:buNone/>
            </a:pPr>
            <a:r>
              <a:rPr lang="no-NO" sz="5400" b="1">
                <a:solidFill>
                  <a:schemeClr val="dk1"/>
                </a:solidFill>
                <a:latin typeface="Calibri" panose="020F0502020204030204" pitchFamily="34" charset="0"/>
                <a:ea typeface="Arial"/>
                <a:cs typeface="Calibri" panose="020F0502020204030204" pitchFamily="34" charset="0"/>
                <a:sym typeface="Arial"/>
              </a:rPr>
              <a:t>Takk for at de kom</a:t>
            </a:r>
            <a:endParaRPr sz="5400" b="1">
              <a:solidFill>
                <a:schemeClr val="dk1"/>
              </a:solidFill>
              <a:latin typeface="Calibri" panose="020F0502020204030204" pitchFamily="34" charset="0"/>
              <a:ea typeface="Arial"/>
              <a:cs typeface="Calibri" panose="020F0502020204030204" pitchFamily="34" charset="0"/>
              <a:sym typeface="Arial"/>
            </a:endParaRPr>
          </a:p>
          <a:p>
            <a:pPr marL="342900" lvl="0" indent="-342900" algn="ctr" rtl="0">
              <a:spcBef>
                <a:spcPts val="560"/>
              </a:spcBef>
              <a:spcAft>
                <a:spcPts val="0"/>
              </a:spcAft>
              <a:buClr>
                <a:srgbClr val="C2AF00"/>
              </a:buClr>
              <a:buSzPts val="2800"/>
              <a:buFont typeface="Arial"/>
              <a:buNone/>
            </a:pPr>
            <a:r>
              <a:rPr lang="nb-NO" sz="5400" b="1">
                <a:solidFill>
                  <a:schemeClr val="dk1"/>
                </a:solidFill>
                <a:latin typeface="Calibri" panose="020F0502020204030204" pitchFamily="34" charset="0"/>
                <a:ea typeface="Arial"/>
                <a:cs typeface="Calibri" panose="020F0502020204030204" pitchFamily="34" charset="0"/>
                <a:sym typeface="Arial"/>
              </a:rPr>
              <a:t>V</a:t>
            </a:r>
            <a:r>
              <a:rPr lang="no-NO" sz="5400" b="1">
                <a:solidFill>
                  <a:schemeClr val="dk1"/>
                </a:solidFill>
                <a:latin typeface="Calibri" panose="020F0502020204030204" pitchFamily="34" charset="0"/>
                <a:ea typeface="Arial"/>
                <a:cs typeface="Calibri" panose="020F0502020204030204" pitchFamily="34" charset="0"/>
                <a:sym typeface="Arial"/>
              </a:rPr>
              <a:t>el heim</a:t>
            </a:r>
            <a:endParaRPr sz="5400" b="1">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Kontaktlærarar på Vg1:</a:t>
            </a:r>
            <a:endParaRPr sz="3000">
              <a:latin typeface="Arial"/>
              <a:ea typeface="Arial"/>
              <a:cs typeface="Arial"/>
              <a:sym typeface="Arial"/>
            </a:endParaRPr>
          </a:p>
        </p:txBody>
      </p:sp>
      <p:sp>
        <p:nvSpPr>
          <p:cNvPr id="76" name="Google Shape;76;p17"/>
          <p:cNvSpPr txBox="1">
            <a:spLocks noGrp="1"/>
          </p:cNvSpPr>
          <p:nvPr>
            <p:ph type="body" idx="1"/>
          </p:nvPr>
        </p:nvSpPr>
        <p:spPr>
          <a:xfrm>
            <a:off x="578137" y="1244764"/>
            <a:ext cx="8271293" cy="3203746"/>
          </a:xfrm>
          <a:prstGeom prst="rect">
            <a:avLst/>
          </a:prstGeom>
        </p:spPr>
        <p:txBody>
          <a:bodyPr spcFirstLastPara="1" wrap="square" lIns="0" tIns="0" rIns="0" bIns="0" anchor="t" anchorCtr="0">
            <a:noAutofit/>
          </a:bodyPr>
          <a:lstStyle/>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1EL1	</a:t>
            </a:r>
            <a:r>
              <a:rPr lang="nb-NO" sz="1400">
                <a:solidFill>
                  <a:schemeClr val="dk1"/>
                </a:solidFill>
                <a:latin typeface="Calibri" panose="020F0502020204030204" pitchFamily="34" charset="0"/>
                <a:ea typeface="Verdana"/>
                <a:cs typeface="Calibri" panose="020F0502020204030204" pitchFamily="34" charset="0"/>
                <a:sym typeface="Verdana"/>
              </a:rPr>
              <a:t>Daniel Grønbech Nedreberg</a:t>
            </a:r>
            <a:r>
              <a:rPr lang="no-NO" sz="1400">
                <a:solidFill>
                  <a:schemeClr val="dk1"/>
                </a:solidFill>
                <a:latin typeface="Calibri" panose="020F0502020204030204" pitchFamily="34" charset="0"/>
                <a:ea typeface="Verdana"/>
                <a:cs typeface="Calibri" panose="020F0502020204030204" pitchFamily="34" charset="0"/>
                <a:sym typeface="Verdana"/>
              </a:rPr>
              <a:t>		elektro</a:t>
            </a:r>
            <a:r>
              <a:rPr lang="nb-NO" sz="1400">
                <a:solidFill>
                  <a:schemeClr val="dk1"/>
                </a:solidFill>
                <a:latin typeface="Calibri" panose="020F0502020204030204" pitchFamily="34" charset="0"/>
                <a:ea typeface="Verdana"/>
                <a:cs typeface="Calibri" panose="020F0502020204030204" pitchFamily="34" charset="0"/>
                <a:sym typeface="Verdana"/>
              </a:rPr>
              <a:t> og datateknologi</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1EL2	</a:t>
            </a:r>
            <a:r>
              <a:rPr lang="nb-NO" sz="1400">
                <a:solidFill>
                  <a:schemeClr val="dk1"/>
                </a:solidFill>
                <a:latin typeface="Calibri" panose="020F0502020204030204" pitchFamily="34" charset="0"/>
                <a:ea typeface="Verdana"/>
                <a:cs typeface="Calibri" panose="020F0502020204030204" pitchFamily="34" charset="0"/>
                <a:sym typeface="Verdana"/>
              </a:rPr>
              <a:t>Jostein Ertesvåg</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	</a:t>
            </a:r>
            <a:r>
              <a:rPr lang="no-NO" sz="1400">
                <a:solidFill>
                  <a:schemeClr val="dk1"/>
                </a:solidFill>
                <a:latin typeface="Calibri" panose="020F0502020204030204" pitchFamily="34" charset="0"/>
                <a:ea typeface="Verdana"/>
                <a:cs typeface="Calibri" panose="020F0502020204030204" pitchFamily="34" charset="0"/>
                <a:sym typeface="Verdana"/>
              </a:rPr>
              <a:t>elektro</a:t>
            </a:r>
            <a:r>
              <a:rPr lang="nb-NO" sz="1400">
                <a:solidFill>
                  <a:schemeClr val="dk1"/>
                </a:solidFill>
                <a:latin typeface="Calibri" panose="020F0502020204030204" pitchFamily="34" charset="0"/>
                <a:ea typeface="Verdana"/>
                <a:cs typeface="Calibri" panose="020F0502020204030204" pitchFamily="34" charset="0"/>
                <a:sym typeface="Verdana"/>
              </a:rPr>
              <a:t> og datateknologi</a:t>
            </a: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1GM1	Arlen Rønning Eid			</a:t>
            </a:r>
            <a:r>
              <a:rPr lang="nb-NO" sz="1400" err="1">
                <a:solidFill>
                  <a:schemeClr val="dk1"/>
                </a:solidFill>
                <a:latin typeface="Calibri" panose="020F0502020204030204" pitchFamily="34" charset="0"/>
                <a:ea typeface="Verdana"/>
                <a:cs typeface="Calibri" panose="020F0502020204030204" pitchFamily="34" charset="0"/>
                <a:sym typeface="Verdana"/>
              </a:rPr>
              <a:t>grunnskuleopplæring</a:t>
            </a:r>
            <a:r>
              <a:rPr lang="nb-NO" sz="1400">
                <a:solidFill>
                  <a:schemeClr val="dk1"/>
                </a:solidFill>
                <a:latin typeface="Calibri" panose="020F0502020204030204" pitchFamily="34" charset="0"/>
                <a:ea typeface="Verdana"/>
                <a:cs typeface="Calibri" panose="020F0502020204030204" pitchFamily="34" charset="0"/>
                <a:sym typeface="Verdana"/>
              </a:rPr>
              <a:t> for minoritetsspråklege</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1ID1	</a:t>
            </a:r>
            <a:r>
              <a:rPr lang="nb-NO" sz="1400">
                <a:solidFill>
                  <a:schemeClr val="dk1"/>
                </a:solidFill>
                <a:latin typeface="Calibri" panose="020F0502020204030204" pitchFamily="34" charset="0"/>
                <a:ea typeface="Verdana"/>
                <a:cs typeface="Calibri" panose="020F0502020204030204" pitchFamily="34" charset="0"/>
                <a:sym typeface="Verdana"/>
              </a:rPr>
              <a:t>Vanessa Sunde Hoel</a:t>
            </a:r>
            <a:r>
              <a:rPr lang="no-NO" sz="1400">
                <a:solidFill>
                  <a:schemeClr val="dk1"/>
                </a:solidFill>
                <a:latin typeface="Calibri" panose="020F0502020204030204" pitchFamily="34" charset="0"/>
                <a:ea typeface="Verdana"/>
                <a:cs typeface="Calibri" panose="020F0502020204030204" pitchFamily="34" charset="0"/>
                <a:sym typeface="Verdana"/>
              </a:rPr>
              <a:t>			idrett</a:t>
            </a:r>
            <a:r>
              <a:rPr lang="nb-NO" sz="1400" err="1">
                <a:solidFill>
                  <a:schemeClr val="dk1"/>
                </a:solidFill>
                <a:latin typeface="Calibri" panose="020F0502020204030204" pitchFamily="34" charset="0"/>
                <a:ea typeface="Verdana"/>
                <a:cs typeface="Calibri" panose="020F0502020204030204" pitchFamily="34" charset="0"/>
                <a:sym typeface="Verdana"/>
              </a:rPr>
              <a:t>sfag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1ID2	</a:t>
            </a:r>
            <a:r>
              <a:rPr lang="nb-NO" sz="1400">
                <a:solidFill>
                  <a:schemeClr val="dk1"/>
                </a:solidFill>
                <a:latin typeface="Calibri" panose="020F0502020204030204" pitchFamily="34" charset="0"/>
                <a:ea typeface="Verdana"/>
                <a:cs typeface="Calibri" panose="020F0502020204030204" pitchFamily="34" charset="0"/>
                <a:sym typeface="Verdana"/>
              </a:rPr>
              <a:t>Øyvind Myklebust	</a:t>
            </a:r>
            <a:r>
              <a:rPr lang="no-NO" sz="1400">
                <a:solidFill>
                  <a:schemeClr val="dk1"/>
                </a:solidFill>
                <a:latin typeface="Calibri" panose="020F0502020204030204" pitchFamily="34" charset="0"/>
                <a:ea typeface="Verdana"/>
                <a:cs typeface="Calibri" panose="020F0502020204030204" pitchFamily="34" charset="0"/>
                <a:sym typeface="Verdana"/>
              </a:rPr>
              <a:t>		idrett</a:t>
            </a:r>
            <a:r>
              <a:rPr lang="nb-NO" sz="1400" err="1">
                <a:solidFill>
                  <a:schemeClr val="dk1"/>
                </a:solidFill>
                <a:latin typeface="Calibri" panose="020F0502020204030204" pitchFamily="34" charset="0"/>
                <a:ea typeface="Verdana"/>
                <a:cs typeface="Calibri" panose="020F0502020204030204" pitchFamily="34" charset="0"/>
                <a:sym typeface="Verdana"/>
              </a:rPr>
              <a:t>sfag</a:t>
            </a: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1IM1	Mette Holstad			informasjonsteknologi og medieproduksjon</a:t>
            </a: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1S</a:t>
            </a:r>
            <a:r>
              <a:rPr lang="nb-NO" sz="1400">
                <a:solidFill>
                  <a:schemeClr val="dk1"/>
                </a:solidFill>
                <a:latin typeface="Calibri" panose="020F0502020204030204" pitchFamily="34" charset="0"/>
                <a:ea typeface="Verdana"/>
                <a:cs typeface="Calibri" panose="020F0502020204030204" pitchFamily="34" charset="0"/>
                <a:sym typeface="Verdana"/>
              </a:rPr>
              <a:t>R</a:t>
            </a:r>
            <a:r>
              <a:rPr lang="no-NO" sz="1400">
                <a:solidFill>
                  <a:schemeClr val="dk1"/>
                </a:solidFill>
                <a:latin typeface="Calibri" panose="020F0502020204030204" pitchFamily="34" charset="0"/>
                <a:ea typeface="Verdana"/>
                <a:cs typeface="Calibri" panose="020F0502020204030204" pitchFamily="34" charset="0"/>
                <a:sym typeface="Verdana"/>
              </a:rPr>
              <a:t>1	</a:t>
            </a:r>
            <a:r>
              <a:rPr lang="nb-NO" sz="1400">
                <a:solidFill>
                  <a:schemeClr val="dk1"/>
                </a:solidFill>
                <a:latin typeface="Calibri" panose="020F0502020204030204" pitchFamily="34" charset="0"/>
                <a:ea typeface="Verdana"/>
                <a:cs typeface="Calibri" panose="020F0502020204030204" pitchFamily="34" charset="0"/>
                <a:sym typeface="Verdana"/>
              </a:rPr>
              <a:t>Kari Kalvatn   </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sal, service og reiseliv</a:t>
            </a: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1SR2	John Vartdal 			sal, service og reiseliv</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1ST1	</a:t>
            </a:r>
            <a:r>
              <a:rPr lang="nb-NO" sz="1400">
                <a:solidFill>
                  <a:schemeClr val="dk1"/>
                </a:solidFill>
                <a:latin typeface="Calibri" panose="020F0502020204030204" pitchFamily="34" charset="0"/>
                <a:ea typeface="Verdana"/>
                <a:cs typeface="Calibri" panose="020F0502020204030204" pitchFamily="34" charset="0"/>
                <a:sym typeface="Verdana"/>
              </a:rPr>
              <a:t>Øyvind Breivik</a:t>
            </a:r>
            <a:r>
              <a:rPr lang="no-NO" sz="1400">
                <a:solidFill>
                  <a:schemeClr val="dk1"/>
                </a:solidFill>
                <a:latin typeface="Calibri" panose="020F0502020204030204" pitchFamily="34" charset="0"/>
                <a:ea typeface="Verdana"/>
                <a:cs typeface="Calibri" panose="020F0502020204030204" pitchFamily="34" charset="0"/>
                <a:sym typeface="Verdana"/>
              </a:rPr>
              <a:t>			studiespesialisering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1ST2	</a:t>
            </a:r>
            <a:r>
              <a:rPr lang="nb-NO" sz="1400">
                <a:solidFill>
                  <a:schemeClr val="dk1"/>
                </a:solidFill>
                <a:latin typeface="Calibri" panose="020F0502020204030204" pitchFamily="34" charset="0"/>
                <a:ea typeface="Verdana"/>
                <a:cs typeface="Calibri" panose="020F0502020204030204" pitchFamily="34" charset="0"/>
                <a:sym typeface="Verdana"/>
              </a:rPr>
              <a:t>Cecilie Bjørnerem-Brandal</a:t>
            </a:r>
            <a:r>
              <a:rPr lang="no-NO" sz="1400">
                <a:solidFill>
                  <a:schemeClr val="dk1"/>
                </a:solidFill>
                <a:latin typeface="Calibri" panose="020F0502020204030204" pitchFamily="34" charset="0"/>
                <a:ea typeface="Verdana"/>
                <a:cs typeface="Calibri" panose="020F0502020204030204" pitchFamily="34" charset="0"/>
                <a:sym typeface="Verdana"/>
              </a:rPr>
              <a:t>		studiespesialisering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1ST3	</a:t>
            </a:r>
            <a:r>
              <a:rPr lang="nb-NO" sz="1400">
                <a:solidFill>
                  <a:schemeClr val="dk1"/>
                </a:solidFill>
                <a:latin typeface="Calibri" panose="020F0502020204030204" pitchFamily="34" charset="0"/>
                <a:ea typeface="Verdana"/>
                <a:cs typeface="Calibri" panose="020F0502020204030204" pitchFamily="34" charset="0"/>
                <a:sym typeface="Verdana"/>
              </a:rPr>
              <a:t>Ingvild Slotterøy</a:t>
            </a:r>
            <a:r>
              <a:rPr lang="no-NO" sz="1400">
                <a:solidFill>
                  <a:schemeClr val="dk1"/>
                </a:solidFill>
                <a:latin typeface="Calibri" panose="020F0502020204030204" pitchFamily="34" charset="0"/>
                <a:ea typeface="Verdana"/>
                <a:cs typeface="Calibri" panose="020F0502020204030204" pitchFamily="34" charset="0"/>
                <a:sym typeface="Verdana"/>
              </a:rPr>
              <a:t>			studiespesialisering</a:t>
            </a:r>
            <a:endParaRPr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r>
              <a:rPr lang="no-NO" sz="1400">
                <a:solidFill>
                  <a:schemeClr val="dk1"/>
                </a:solidFill>
                <a:latin typeface="Calibri" panose="020F0502020204030204" pitchFamily="34" charset="0"/>
                <a:ea typeface="Verdana"/>
                <a:cs typeface="Calibri" panose="020F0502020204030204" pitchFamily="34" charset="0"/>
                <a:sym typeface="Verdana"/>
              </a:rPr>
              <a:t>1</a:t>
            </a:r>
            <a:r>
              <a:rPr lang="nb-NO" sz="1400">
                <a:solidFill>
                  <a:schemeClr val="dk1"/>
                </a:solidFill>
                <a:latin typeface="Calibri" panose="020F0502020204030204" pitchFamily="34" charset="0"/>
                <a:ea typeface="Verdana"/>
                <a:cs typeface="Calibri" panose="020F0502020204030204" pitchFamily="34" charset="0"/>
                <a:sym typeface="Verdana"/>
              </a:rPr>
              <a:t>TPO</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Ruth Linda Nerland Osnes</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	tilpassa opplæring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Skuleåret 20</a:t>
            </a:r>
            <a:r>
              <a:rPr lang="nb-NO" sz="3000" b="1">
                <a:solidFill>
                  <a:schemeClr val="dk1"/>
                </a:solidFill>
                <a:latin typeface="Arial"/>
                <a:ea typeface="Arial"/>
                <a:cs typeface="Arial"/>
                <a:sym typeface="Arial"/>
              </a:rPr>
              <a:t>25</a:t>
            </a:r>
            <a:r>
              <a:rPr lang="no-NO" sz="3000" b="1">
                <a:solidFill>
                  <a:schemeClr val="dk1"/>
                </a:solidFill>
                <a:latin typeface="Arial"/>
                <a:ea typeface="Arial"/>
                <a:cs typeface="Arial"/>
                <a:sym typeface="Arial"/>
              </a:rPr>
              <a:t>-202</a:t>
            </a:r>
            <a:r>
              <a:rPr lang="nb-NO" sz="3000" b="1">
                <a:solidFill>
                  <a:schemeClr val="dk1"/>
                </a:solidFill>
                <a:latin typeface="Arial"/>
                <a:ea typeface="Arial"/>
                <a:cs typeface="Arial"/>
                <a:sym typeface="Arial"/>
              </a:rPr>
              <a:t>6</a:t>
            </a:r>
            <a:r>
              <a:rPr lang="no-NO" sz="3000" b="1">
                <a:solidFill>
                  <a:schemeClr val="dk1"/>
                </a:solidFill>
                <a:latin typeface="Arial"/>
                <a:ea typeface="Arial"/>
                <a:cs typeface="Arial"/>
                <a:sym typeface="Arial"/>
              </a:rPr>
              <a:t>:</a:t>
            </a:r>
            <a:endParaRPr sz="3000">
              <a:latin typeface="Arial"/>
              <a:ea typeface="Arial"/>
              <a:cs typeface="Arial"/>
              <a:sym typeface="Arial"/>
            </a:endParaRPr>
          </a:p>
        </p:txBody>
      </p:sp>
      <p:sp>
        <p:nvSpPr>
          <p:cNvPr id="83" name="Google Shape;83;p18"/>
          <p:cNvSpPr txBox="1">
            <a:spLocks noGrp="1"/>
          </p:cNvSpPr>
          <p:nvPr>
            <p:ph type="body" idx="1"/>
          </p:nvPr>
        </p:nvSpPr>
        <p:spPr>
          <a:xfrm>
            <a:off x="969987" y="1197569"/>
            <a:ext cx="7786800" cy="3586808"/>
          </a:xfrm>
          <a:prstGeom prst="rect">
            <a:avLst/>
          </a:prstGeom>
        </p:spPr>
        <p:txBody>
          <a:bodyPr spcFirstLastPara="1" wrap="square" lIns="0" tIns="0" rIns="0" bIns="0" anchor="t" anchorCtr="0">
            <a:noAutofit/>
          </a:bodyPr>
          <a:lstStyle/>
          <a:p>
            <a:pPr marL="0" lvl="0" indent="0" algn="l" rtl="0">
              <a:spcBef>
                <a:spcPts val="480"/>
              </a:spcBef>
              <a:spcAft>
                <a:spcPts val="0"/>
              </a:spcAft>
              <a:buClr>
                <a:srgbClr val="C2AF00"/>
              </a:buClr>
              <a:buSzPts val="2400"/>
              <a:buFont typeface="Verdana"/>
              <a:buNone/>
            </a:pPr>
            <a:r>
              <a:rPr lang="nb-NO" sz="1800">
                <a:solidFill>
                  <a:schemeClr val="tx1"/>
                </a:solidFill>
                <a:latin typeface="Calibri" panose="020F0502020204030204" pitchFamily="34" charset="0"/>
                <a:ea typeface="Verdana"/>
                <a:cs typeface="Calibri" panose="020F0502020204030204" pitchFamily="34" charset="0"/>
                <a:sym typeface="Verdana"/>
              </a:rPr>
              <a:t>5</a:t>
            </a:r>
            <a:r>
              <a:rPr lang="no-NO" sz="1800">
                <a:solidFill>
                  <a:schemeClr val="tx1"/>
                </a:solidFill>
                <a:latin typeface="Calibri" panose="020F0502020204030204" pitchFamily="34" charset="0"/>
                <a:ea typeface="Verdana"/>
                <a:cs typeface="Calibri" panose="020F0502020204030204" pitchFamily="34" charset="0"/>
                <a:sym typeface="Verdana"/>
              </a:rPr>
              <a:t> utdanningsprogram – Studiespesialisering, Idrettsfag, </a:t>
            </a:r>
            <a:r>
              <a:rPr lang="nb-NO" sz="1800">
                <a:solidFill>
                  <a:schemeClr val="tx1"/>
                </a:solidFill>
                <a:latin typeface="Calibri" panose="020F0502020204030204" pitchFamily="34" charset="0"/>
                <a:ea typeface="Verdana"/>
                <a:cs typeface="Calibri" panose="020F0502020204030204" pitchFamily="34" charset="0"/>
                <a:sym typeface="Verdana"/>
              </a:rPr>
              <a:t>Informasjonsteknologi og medieproduksjon, </a:t>
            </a:r>
            <a:r>
              <a:rPr lang="no-NO" sz="1800">
                <a:solidFill>
                  <a:schemeClr val="tx1"/>
                </a:solidFill>
                <a:latin typeface="Calibri" panose="020F0502020204030204" pitchFamily="34" charset="0"/>
                <a:ea typeface="Verdana"/>
                <a:cs typeface="Calibri" panose="020F0502020204030204" pitchFamily="34" charset="0"/>
                <a:sym typeface="Verdana"/>
              </a:rPr>
              <a:t>Elektro</a:t>
            </a:r>
            <a:r>
              <a:rPr lang="nb-NO" sz="1800">
                <a:solidFill>
                  <a:schemeClr val="tx1"/>
                </a:solidFill>
                <a:latin typeface="Calibri" panose="020F0502020204030204" pitchFamily="34" charset="0"/>
                <a:ea typeface="Verdana"/>
                <a:cs typeface="Calibri" panose="020F0502020204030204" pitchFamily="34" charset="0"/>
                <a:sym typeface="Verdana"/>
              </a:rPr>
              <a:t> og datateknologi</a:t>
            </a:r>
            <a:r>
              <a:rPr lang="no-NO" sz="1800">
                <a:solidFill>
                  <a:schemeClr val="tx1"/>
                </a:solidFill>
                <a:latin typeface="Calibri" panose="020F0502020204030204" pitchFamily="34" charset="0"/>
                <a:ea typeface="Verdana"/>
                <a:cs typeface="Calibri" panose="020F0502020204030204" pitchFamily="34" charset="0"/>
                <a:sym typeface="Verdana"/>
              </a:rPr>
              <a:t>, </a:t>
            </a:r>
            <a:r>
              <a:rPr lang="nb-NO" sz="1800">
                <a:solidFill>
                  <a:schemeClr val="tx1"/>
                </a:solidFill>
                <a:latin typeface="Calibri" panose="020F0502020204030204" pitchFamily="34" charset="0"/>
                <a:ea typeface="Verdana"/>
                <a:cs typeface="Calibri" panose="020F0502020204030204" pitchFamily="34" charset="0"/>
                <a:sym typeface="Verdana"/>
              </a:rPr>
              <a:t>Sal, service og reiseliv</a:t>
            </a:r>
            <a:endParaRPr sz="180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Påbygging til generell studiekompetanse</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b-NO" sz="1800" err="1">
                <a:solidFill>
                  <a:schemeClr val="dk1"/>
                </a:solidFill>
                <a:latin typeface="Calibri" panose="020F0502020204030204" pitchFamily="34" charset="0"/>
                <a:ea typeface="Verdana"/>
                <a:cs typeface="Calibri" panose="020F0502020204030204" pitchFamily="34" charset="0"/>
                <a:sym typeface="Verdana"/>
              </a:rPr>
              <a:t>Grunnskuleopplæring</a:t>
            </a:r>
            <a:r>
              <a:rPr lang="nb-NO" sz="1800">
                <a:solidFill>
                  <a:schemeClr val="dk1"/>
                </a:solidFill>
                <a:latin typeface="Calibri" panose="020F0502020204030204" pitchFamily="34" charset="0"/>
                <a:ea typeface="Verdana"/>
                <a:cs typeface="Calibri" panose="020F0502020204030204" pitchFamily="34" charset="0"/>
                <a:sym typeface="Verdana"/>
              </a:rPr>
              <a:t> for minoritetsspråklege</a:t>
            </a:r>
          </a:p>
          <a:p>
            <a:pPr marL="0" lvl="0" indent="0" algn="l" rtl="0">
              <a:spcBef>
                <a:spcPts val="480"/>
              </a:spcBef>
              <a:spcAft>
                <a:spcPts val="0"/>
              </a:spcAft>
              <a:buClr>
                <a:srgbClr val="C2AF00"/>
              </a:buClr>
              <a:buSzPts val="2400"/>
              <a:buFont typeface="Verdana"/>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Om lag 5</a:t>
            </a:r>
            <a:r>
              <a:rPr lang="nb-NO" sz="1800">
                <a:solidFill>
                  <a:schemeClr val="dk1"/>
                </a:solidFill>
                <a:latin typeface="Calibri" panose="020F0502020204030204" pitchFamily="34" charset="0"/>
                <a:ea typeface="Verdana"/>
                <a:cs typeface="Calibri" panose="020F0502020204030204" pitchFamily="34" charset="0"/>
                <a:sym typeface="Verdana"/>
              </a:rPr>
              <a:t>75</a:t>
            </a:r>
            <a:r>
              <a:rPr lang="no-NO" sz="1800">
                <a:solidFill>
                  <a:schemeClr val="dk1"/>
                </a:solidFill>
                <a:latin typeface="Calibri" panose="020F0502020204030204" pitchFamily="34" charset="0"/>
                <a:ea typeface="Verdana"/>
                <a:cs typeface="Calibri" panose="020F0502020204030204" pitchFamily="34" charset="0"/>
                <a:sym typeface="Verdana"/>
              </a:rPr>
              <a:t> elevar</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endParaRPr sz="12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28</a:t>
            </a:r>
            <a:r>
              <a:rPr lang="no-NO" sz="1800">
                <a:solidFill>
                  <a:schemeClr val="dk1"/>
                </a:solidFill>
                <a:latin typeface="Calibri" panose="020F0502020204030204" pitchFamily="34" charset="0"/>
                <a:ea typeface="Verdana"/>
                <a:cs typeface="Calibri" panose="020F0502020204030204" pitchFamily="34" charset="0"/>
                <a:sym typeface="Verdana"/>
              </a:rPr>
              <a:t> klasser </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Ca 100 tilsette: pedagogisk tilsette, fagarbeidarar og assistentar, merkantilt tilsette og driftstilsette</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F7517C-4CBD-82AD-AB46-58F736CFBF91}"/>
              </a:ext>
            </a:extLst>
          </p:cNvPr>
          <p:cNvSpPr>
            <a:spLocks noGrp="1"/>
          </p:cNvSpPr>
          <p:nvPr>
            <p:ph type="title"/>
          </p:nvPr>
        </p:nvSpPr>
        <p:spPr/>
        <p:txBody>
          <a:bodyPr/>
          <a:lstStyle/>
          <a:p>
            <a:r>
              <a:rPr lang="nn-NO" sz="3200"/>
              <a:t>Opplæringslova frå 01.08.2024</a:t>
            </a:r>
          </a:p>
        </p:txBody>
      </p:sp>
      <p:sp>
        <p:nvSpPr>
          <p:cNvPr id="3" name="Plassholder for tekst 2">
            <a:extLst>
              <a:ext uri="{FF2B5EF4-FFF2-40B4-BE49-F238E27FC236}">
                <a16:creationId xmlns:a16="http://schemas.microsoft.com/office/drawing/2014/main" id="{91BF89E0-44A9-7F4A-869A-EED05776767E}"/>
              </a:ext>
            </a:extLst>
          </p:cNvPr>
          <p:cNvSpPr>
            <a:spLocks noGrp="1"/>
          </p:cNvSpPr>
          <p:nvPr>
            <p:ph type="body" idx="1"/>
          </p:nvPr>
        </p:nvSpPr>
        <p:spPr/>
        <p:txBody>
          <a:bodyPr/>
          <a:lstStyle/>
          <a:p>
            <a:pPr marL="76200" indent="0">
              <a:buNone/>
            </a:pPr>
            <a:endParaRPr lang="nn-NO"/>
          </a:p>
        </p:txBody>
      </p:sp>
      <p:pic>
        <p:nvPicPr>
          <p:cNvPr id="5" name="Bilde 4">
            <a:extLst>
              <a:ext uri="{FF2B5EF4-FFF2-40B4-BE49-F238E27FC236}">
                <a16:creationId xmlns:a16="http://schemas.microsoft.com/office/drawing/2014/main" id="{FE0C61C4-5C5E-F2CF-0EC8-35E75B13E911}"/>
              </a:ext>
            </a:extLst>
          </p:cNvPr>
          <p:cNvPicPr>
            <a:picLocks noChangeAspect="1"/>
          </p:cNvPicPr>
          <p:nvPr/>
        </p:nvPicPr>
        <p:blipFill>
          <a:blip r:embed="rId2"/>
          <a:stretch>
            <a:fillRect/>
          </a:stretch>
        </p:blipFill>
        <p:spPr>
          <a:xfrm>
            <a:off x="969962" y="1311275"/>
            <a:ext cx="6772687" cy="3468828"/>
          </a:xfrm>
          <a:prstGeom prst="rect">
            <a:avLst/>
          </a:prstGeom>
        </p:spPr>
      </p:pic>
    </p:spTree>
    <p:extLst>
      <p:ext uri="{BB962C8B-B14F-4D97-AF65-F5344CB8AC3E}">
        <p14:creationId xmlns:p14="http://schemas.microsoft.com/office/powerpoint/2010/main" val="361868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69975" y="454025"/>
            <a:ext cx="7786800" cy="650400"/>
          </a:xfrm>
          <a:prstGeom prst="rect">
            <a:avLst/>
          </a:prstGeom>
        </p:spPr>
        <p:txBody>
          <a:bodyPr spcFirstLastPara="1" wrap="square" lIns="0" tIns="0" rIns="0" bIns="0" anchor="t" anchorCtr="0">
            <a:noAutofit/>
          </a:bodyPr>
          <a:lstStyle/>
          <a:p>
            <a:pPr marL="342900" lvl="0" indent="-342900" algn="ctr" rtl="0">
              <a:spcBef>
                <a:spcPts val="0"/>
              </a:spcBef>
              <a:spcAft>
                <a:spcPts val="0"/>
              </a:spcAft>
              <a:buClr>
                <a:srgbClr val="C2AF00"/>
              </a:buClr>
              <a:buSzPts val="2400"/>
              <a:buFont typeface="Arial"/>
              <a:buNone/>
            </a:pPr>
            <a:r>
              <a:rPr lang="no-NO" sz="3000" b="1">
                <a:solidFill>
                  <a:schemeClr val="dk1"/>
                </a:solidFill>
                <a:latin typeface="Arial"/>
                <a:ea typeface="Arial"/>
                <a:cs typeface="Arial"/>
                <a:sym typeface="Arial"/>
              </a:rPr>
              <a:t>Visjon og verdigrunnlag</a:t>
            </a:r>
            <a:r>
              <a:rPr lang="nb-NO" sz="3000" b="1">
                <a:solidFill>
                  <a:schemeClr val="dk1"/>
                </a:solidFill>
                <a:latin typeface="Arial"/>
                <a:ea typeface="Arial"/>
                <a:cs typeface="Arial"/>
                <a:sym typeface="Arial"/>
              </a:rPr>
              <a:t> </a:t>
            </a:r>
            <a:endParaRPr sz="3000">
              <a:solidFill>
                <a:srgbClr val="FF0000"/>
              </a:solidFill>
              <a:latin typeface="Arial"/>
              <a:ea typeface="Arial"/>
              <a:cs typeface="Arial"/>
              <a:sym typeface="Arial"/>
            </a:endParaRPr>
          </a:p>
        </p:txBody>
      </p:sp>
      <p:sp>
        <p:nvSpPr>
          <p:cNvPr id="90" name="Google Shape;90;p19"/>
          <p:cNvSpPr txBox="1">
            <a:spLocks noGrp="1"/>
          </p:cNvSpPr>
          <p:nvPr>
            <p:ph type="body" idx="1"/>
          </p:nvPr>
        </p:nvSpPr>
        <p:spPr>
          <a:xfrm>
            <a:off x="969950" y="1204250"/>
            <a:ext cx="7786800" cy="3348600"/>
          </a:xfrm>
          <a:prstGeom prst="rect">
            <a:avLst/>
          </a:prstGeom>
        </p:spPr>
        <p:txBody>
          <a:bodyPr spcFirstLastPara="1" wrap="square" lIns="0" tIns="0" rIns="0" bIns="0" anchor="t" anchorCtr="0">
            <a:noAutofit/>
          </a:bodyPr>
          <a:lstStyle/>
          <a:p>
            <a:pPr marL="342900" lvl="0" indent="-342900" algn="ctr" rtl="0">
              <a:spcBef>
                <a:spcPts val="640"/>
              </a:spcBef>
              <a:spcAft>
                <a:spcPts val="0"/>
              </a:spcAft>
              <a:buClr>
                <a:srgbClr val="C2AF00"/>
              </a:buClr>
              <a:buSzPts val="3200"/>
              <a:buFont typeface="Arial"/>
              <a:buNone/>
            </a:pPr>
            <a:r>
              <a:rPr lang="no-NO">
                <a:solidFill>
                  <a:schemeClr val="dk1"/>
                </a:solidFill>
                <a:latin typeface="Arial"/>
                <a:ea typeface="Arial"/>
                <a:cs typeface="Arial"/>
                <a:sym typeface="Arial"/>
              </a:rPr>
              <a:t>VÅR SKULE - VÅRT ANSVAR</a:t>
            </a:r>
            <a:endParaRPr>
              <a:solidFill>
                <a:schemeClr val="dk1"/>
              </a:solidFill>
              <a:latin typeface="Arial"/>
              <a:ea typeface="Arial"/>
              <a:cs typeface="Arial"/>
              <a:sym typeface="Arial"/>
            </a:endParaRPr>
          </a:p>
          <a:p>
            <a:pPr marL="0" lvl="0" indent="0" algn="l" rtl="0">
              <a:spcBef>
                <a:spcPts val="480"/>
              </a:spcBef>
              <a:spcAft>
                <a:spcPts val="0"/>
              </a:spcAft>
              <a:buNone/>
            </a:pPr>
            <a:r>
              <a:rPr lang="no-NO" b="1"/>
              <a:t>Fylkeskommunen sin visjon: Ein tydeleg medspelar</a:t>
            </a:r>
            <a:endParaRPr b="1"/>
          </a:p>
          <a:p>
            <a:pPr marL="0" lvl="0" indent="0">
              <a:buNone/>
            </a:pPr>
            <a:r>
              <a:rPr lang="nb-NO" sz="1400"/>
              <a:t>"Vi vil utvikle kvaliteten i </a:t>
            </a:r>
            <a:r>
              <a:rPr lang="nb-NO" sz="1400" err="1"/>
              <a:t>vidaregåande</a:t>
            </a:r>
            <a:r>
              <a:rPr lang="nb-NO" sz="1400"/>
              <a:t> opplæring ved å </a:t>
            </a:r>
            <a:r>
              <a:rPr lang="nb-NO" sz="1400" err="1"/>
              <a:t>vere</a:t>
            </a:r>
            <a:r>
              <a:rPr lang="nb-NO" sz="1400"/>
              <a:t> </a:t>
            </a:r>
            <a:r>
              <a:rPr lang="nb-NO" sz="1400" err="1"/>
              <a:t>tydelege</a:t>
            </a:r>
            <a:r>
              <a:rPr lang="nb-NO" sz="1400"/>
              <a:t> </a:t>
            </a:r>
            <a:r>
              <a:rPr lang="nb-NO" sz="1400" err="1"/>
              <a:t>medspelarar</a:t>
            </a:r>
            <a:r>
              <a:rPr lang="nb-NO" sz="1400"/>
              <a:t> på vegne av fellesskapet i regionen og </a:t>
            </a:r>
            <a:r>
              <a:rPr lang="nb-NO" sz="1400" err="1"/>
              <a:t>vere</a:t>
            </a:r>
            <a:r>
              <a:rPr lang="nb-NO" sz="1400"/>
              <a:t> profesjonelle i alt vi </a:t>
            </a:r>
            <a:r>
              <a:rPr lang="nb-NO" sz="1400" err="1"/>
              <a:t>gjer</a:t>
            </a:r>
            <a:r>
              <a:rPr lang="nb-NO" sz="1400"/>
              <a:t>. Vi skal </a:t>
            </a:r>
            <a:r>
              <a:rPr lang="nb-NO" sz="1400" err="1"/>
              <a:t>vere</a:t>
            </a:r>
            <a:r>
              <a:rPr lang="nb-NO" sz="1400"/>
              <a:t> fagretta, utviklingsorienterte og med </a:t>
            </a:r>
            <a:r>
              <a:rPr lang="nb-NO" sz="1400" err="1"/>
              <a:t>tydeleg</a:t>
            </a:r>
            <a:r>
              <a:rPr lang="nb-NO" sz="1400"/>
              <a:t> respekt for samfunnsoppdraget vi er gitt." </a:t>
            </a:r>
            <a:endParaRPr sz="1400" b="1"/>
          </a:p>
          <a:p>
            <a:pPr marL="0" lvl="0" indent="0" algn="l" rtl="0">
              <a:spcBef>
                <a:spcPts val="480"/>
              </a:spcBef>
              <a:spcAft>
                <a:spcPts val="0"/>
              </a:spcAft>
              <a:buNone/>
            </a:pPr>
            <a:endParaRPr lang="nb-NO" sz="1100" b="1"/>
          </a:p>
          <a:p>
            <a:pPr marL="0" lvl="0" indent="0" algn="l" rtl="0">
              <a:spcBef>
                <a:spcPts val="480"/>
              </a:spcBef>
              <a:spcAft>
                <a:spcPts val="0"/>
              </a:spcAft>
              <a:buNone/>
            </a:pPr>
            <a:r>
              <a:rPr lang="no-NO" b="1"/>
              <a:t>Fylkeskommunen sitt felles verdigrunnlag:</a:t>
            </a:r>
            <a:endParaRPr b="1"/>
          </a:p>
          <a:p>
            <a:pPr marL="457200" lvl="0" indent="-304800" algn="l" rtl="0">
              <a:spcBef>
                <a:spcPts val="0"/>
              </a:spcBef>
              <a:spcAft>
                <a:spcPts val="0"/>
              </a:spcAft>
              <a:buClr>
                <a:schemeClr val="dk1"/>
              </a:buClr>
              <a:buSzPts val="1200"/>
              <a:buChar char="•"/>
            </a:pPr>
            <a:r>
              <a:rPr lang="no-NO" sz="1200">
                <a:solidFill>
                  <a:schemeClr val="dk1"/>
                </a:solidFill>
              </a:rPr>
              <a:t>respekt</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likeverd</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medråderett</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fellesskapsansvar</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open organisasjon</a:t>
            </a:r>
            <a:endParaRPr/>
          </a:p>
        </p:txBody>
      </p:sp>
    </p:spTree>
  </p:cSld>
  <p:clrMapOvr>
    <a:masterClrMapping/>
  </p:clrMapOvr>
</p:sld>
</file>

<file path=ppt/theme/theme1.xml><?xml version="1.0" encoding="utf-8"?>
<a:theme xmlns:a="http://schemas.openxmlformats.org/drawingml/2006/main" name="UVGS Spesiala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lstein VG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as_Teacher_Only_SectionGroup xmlns="bc5e07d5-fdb1-4cb4-b61e-1895c6d9c5ca" xsi:nil="true"/>
    <NotebookType xmlns="bc5e07d5-fdb1-4cb4-b61e-1895c6d9c5ca" xsi:nil="true"/>
    <Invited_Teachers xmlns="bc5e07d5-fdb1-4cb4-b61e-1895c6d9c5ca" xsi:nil="true"/>
    <Templates xmlns="bc5e07d5-fdb1-4cb4-b61e-1895c6d9c5ca" xsi:nil="true"/>
    <Self_Registration_Enabled xmlns="bc5e07d5-fdb1-4cb4-b61e-1895c6d9c5ca" xsi:nil="true"/>
    <FolderType xmlns="bc5e07d5-fdb1-4cb4-b61e-1895c6d9c5ca" xsi:nil="true"/>
    <Distribution_Groups xmlns="bc5e07d5-fdb1-4cb4-b61e-1895c6d9c5ca" xsi:nil="true"/>
    <LMS_Mappings xmlns="bc5e07d5-fdb1-4cb4-b61e-1895c6d9c5ca" xsi:nil="true"/>
    <Is_Collaboration_Space_Locked xmlns="bc5e07d5-fdb1-4cb4-b61e-1895c6d9c5ca" xsi:nil="true"/>
    <CultureName xmlns="bc5e07d5-fdb1-4cb4-b61e-1895c6d9c5ca" xsi:nil="true"/>
    <Invited_Students xmlns="bc5e07d5-fdb1-4cb4-b61e-1895c6d9c5ca" xsi:nil="true"/>
    <IsNotebookLocked xmlns="bc5e07d5-fdb1-4cb4-b61e-1895c6d9c5ca" xsi:nil="true"/>
    <DefaultSectionNames xmlns="bc5e07d5-fdb1-4cb4-b61e-1895c6d9c5ca" xsi:nil="true"/>
    <Teachers xmlns="bc5e07d5-fdb1-4cb4-b61e-1895c6d9c5ca">
      <UserInfo>
        <DisplayName/>
        <AccountId xsi:nil="true"/>
        <AccountType/>
      </UserInfo>
    </Teachers>
    <Students xmlns="bc5e07d5-fdb1-4cb4-b61e-1895c6d9c5ca">
      <UserInfo>
        <DisplayName/>
        <AccountId xsi:nil="true"/>
        <AccountType/>
      </UserInfo>
    </Students>
    <AppVersion xmlns="bc5e07d5-fdb1-4cb4-b61e-1895c6d9c5ca" xsi:nil="true"/>
    <TeamsChannelId xmlns="bc5e07d5-fdb1-4cb4-b61e-1895c6d9c5ca" xsi:nil="true"/>
    <Math_Settings xmlns="bc5e07d5-fdb1-4cb4-b61e-1895c6d9c5ca" xsi:nil="true"/>
    <Owner xmlns="bc5e07d5-fdb1-4cb4-b61e-1895c6d9c5ca">
      <UserInfo>
        <DisplayName/>
        <AccountId xsi:nil="true"/>
        <AccountType/>
      </UserInfo>
    </Owner>
    <Student_Groups xmlns="bc5e07d5-fdb1-4cb4-b61e-1895c6d9c5ca">
      <UserInfo>
        <DisplayName/>
        <AccountId xsi:nil="true"/>
        <AccountType/>
      </UserInfo>
    </Student_Groups>
    <TaxCatchAll xmlns="a54a617d-4a7a-4835-bf71-063165f15651" xsi:nil="true"/>
    <lcf76f155ced4ddcb4097134ff3c332f xmlns="bc5e07d5-fdb1-4cb4-b61e-1895c6d9c5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643254651E64EADED8DC6E6946628" ma:contentTypeVersion="39" ma:contentTypeDescription="Create a new document." ma:contentTypeScope="" ma:versionID="9c5536b4614d8ec19363203dfad2f836">
  <xsd:schema xmlns:xsd="http://www.w3.org/2001/XMLSchema" xmlns:xs="http://www.w3.org/2001/XMLSchema" xmlns:p="http://schemas.microsoft.com/office/2006/metadata/properties" xmlns:ns2="bc5e07d5-fdb1-4cb4-b61e-1895c6d9c5ca" xmlns:ns3="a54a617d-4a7a-4835-bf71-063165f15651" targetNamespace="http://schemas.microsoft.com/office/2006/metadata/properties" ma:root="true" ma:fieldsID="9ff06610132d9f493cc6cc6562e614e0" ns2:_="" ns3:_="">
    <xsd:import namespace="bc5e07d5-fdb1-4cb4-b61e-1895c6d9c5ca"/>
    <xsd:import namespace="a54a617d-4a7a-4835-bf71-063165f1565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e07d5-fdb1-4cb4-b61e-1895c6d9c5c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LengthInSeconds" ma:index="40" nillable="true" ma:displayName="MediaLengthInSeconds" ma:hidden="true"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a6854ff-9e12-4afe-8508-349422d8e7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BillingMetadata" ma:index="4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4a617d-4a7a-4835-bf71-063165f15651"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8e64ef85-b7d9-4543-affd-65eb49cf6c06}" ma:internalName="TaxCatchAll" ma:showField="CatchAllData" ma:web="a54a617d-4a7a-4835-bf71-063165f156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EE059-75F4-4D56-B336-502FCA9EFB50}">
  <ds:schemaRefs>
    <ds:schemaRef ds:uri="http://schemas.microsoft.com/sharepoint/v3/contenttype/forms"/>
  </ds:schemaRefs>
</ds:datastoreItem>
</file>

<file path=customXml/itemProps2.xml><?xml version="1.0" encoding="utf-8"?>
<ds:datastoreItem xmlns:ds="http://schemas.openxmlformats.org/officeDocument/2006/customXml" ds:itemID="{338ACAE9-3074-4010-9D04-A7840EC0A0FD}">
  <ds:schemaRefs>
    <ds:schemaRef ds:uri="a54a617d-4a7a-4835-bf71-063165f15651"/>
    <ds:schemaRef ds:uri="bc5e07d5-fdb1-4cb4-b61e-1895c6d9c5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6961D0-A821-4D2C-8C94-EA71FA6A8803}">
  <ds:schemaRefs>
    <ds:schemaRef ds:uri="a54a617d-4a7a-4835-bf71-063165f15651"/>
    <ds:schemaRef ds:uri="bc5e07d5-fdb1-4cb4-b61e-1895c6d9c5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932ece7-9cdf-4d94-b4c1-15256e43c7ea}" enabled="0" method="" siteId="{b932ece7-9cdf-4d94-b4c1-15256e43c7ea}"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57</Slides>
  <Notes>48</Notes>
  <HiddenSlides>1</HiddenSlide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UVGS Spesialar</vt:lpstr>
      <vt:lpstr>Ulstein VGS</vt:lpstr>
      <vt:lpstr>Orienteringsmøte for  foreldre/føresette til elevar på Vg1</vt:lpstr>
      <vt:lpstr>Program:</vt:lpstr>
      <vt:lpstr>Skulen si leiing:</vt:lpstr>
      <vt:lpstr>Rådgjevarane/helsesjukepleiarane: </vt:lpstr>
      <vt:lpstr>Skulehelsetenesta:</vt:lpstr>
      <vt:lpstr>Kontaktlærarar på Vg1:</vt:lpstr>
      <vt:lpstr>Skuleåret 2025-2026:</vt:lpstr>
      <vt:lpstr>Opplæringslova frå 01.08.2024</vt:lpstr>
      <vt:lpstr>Visjon og verdigrunnlag </vt:lpstr>
      <vt:lpstr>Kva slags skule ønskjer Ulstein vidaregåande å vere?</vt:lpstr>
      <vt:lpstr>Kva slags skule ønskjer Ulstein vidaregåande å vere?</vt:lpstr>
      <vt:lpstr>Skulen sine gjennomføringstal. Målet er 90%</vt:lpstr>
      <vt:lpstr>Skulen sine resultat forts.</vt:lpstr>
      <vt:lpstr>Timeplanorganisering</vt:lpstr>
      <vt:lpstr>Timeplanorganisering</vt:lpstr>
      <vt:lpstr>VIS-app. Kun for elevar</vt:lpstr>
      <vt:lpstr>Trivsel og psykisk helse</vt:lpstr>
      <vt:lpstr>Rusarbeidet i vidaregåande opplæring</vt:lpstr>
      <vt:lpstr>Viktige punkt i Fylkesstrategi for kvalitet i vidaregåande opplæring i M&amp;R 2024-2027: </vt:lpstr>
      <vt:lpstr>Foreldresamarbeid er forskriftsfesta:</vt:lpstr>
      <vt:lpstr>Føresette til ikkje-myndige elevar skal få:</vt:lpstr>
      <vt:lpstr>Kommunikasjonskanalar:</vt:lpstr>
      <vt:lpstr>Mobilreglar</vt:lpstr>
      <vt:lpstr>Trafikksituasjon om morgonen</vt:lpstr>
      <vt:lpstr>Gjeldande fråværsreglar:</vt:lpstr>
      <vt:lpstr>Fråværsføring og fråværsoppfølging:</vt:lpstr>
      <vt:lpstr>Fråværsføring og fråværsoppfølging:</vt:lpstr>
      <vt:lpstr>Info på fylkeskommunen si heimeside:</vt:lpstr>
      <vt:lpstr>Krav til aktivitetsplikt hos eleven:</vt:lpstr>
      <vt:lpstr>Kartleggingsprøver Vg1 hausten 2025:</vt:lpstr>
      <vt:lpstr>Forskrifta til opplæringslova</vt:lpstr>
      <vt:lpstr> § 9-17.Standpunktkarakterar i orden og i oppførsel </vt:lpstr>
      <vt:lpstr>Val av medlem til skuleutvalet</vt:lpstr>
      <vt:lpstr>Elevkveldar </vt:lpstr>
      <vt:lpstr>Russefeiring</vt:lpstr>
      <vt:lpstr>Russefeiring våren 2026</vt:lpstr>
      <vt:lpstr>Nulltoleranse mot mobbing</vt:lpstr>
      <vt:lpstr>Innsatsteam mot mobbing</vt:lpstr>
      <vt:lpstr>PowerPoint Presentation</vt:lpstr>
      <vt:lpstr>Val av matematikk på studiespesialisering og idrettsfag </vt:lpstr>
      <vt:lpstr>Matematikk 1P:</vt:lpstr>
      <vt:lpstr>Matematikk 1T:</vt:lpstr>
      <vt:lpstr>Matematikk på Vg2 idrett:</vt:lpstr>
      <vt:lpstr>Matematikk på Vg2 og Vg3 studiespesialisering:</vt:lpstr>
      <vt:lpstr>Matematikk på Vg2 og Vg3 studiespesialisering:</vt:lpstr>
      <vt:lpstr>Reglar for framandspråk:</vt:lpstr>
      <vt:lpstr>Utdanningsprogram for studiespesialisering: </vt:lpstr>
      <vt:lpstr>Struktur studiespesialisering Vg2/Vg3:</vt:lpstr>
      <vt:lpstr>Programfag til val:</vt:lpstr>
      <vt:lpstr>. SPRÅK, SAMFUNNSFAG OG ØKONOMI: </vt:lpstr>
      <vt:lpstr>Fellesfag på Vg3:</vt:lpstr>
      <vt:lpstr>PowerPoint Presentation</vt:lpstr>
      <vt:lpstr>Spesielle opptakskrav:</vt:lpstr>
      <vt:lpstr>Spesielle opptakskrav</vt:lpstr>
      <vt:lpstr>Tilleggspoeng</vt:lpstr>
      <vt:lpstr>YFF og etter kvart læreplass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Orienteringsmøte for  foreldre/føresette til elevar på Vg1  Tysdag 27.august 2019 kl.18:30 på Landskapet</dc:title>
  <dc:creator>Margaret Alme</dc:creator>
  <cp:revision>2</cp:revision>
  <cp:lastPrinted>2024-08-26T10:52:50Z</cp:lastPrinted>
  <dcterms:modified xsi:type="dcterms:W3CDTF">2025-09-11T13:28:58Z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0x010100757643254651E64EADED8DC6E6946628</vt:lpwstr>
  </property>
  <property fmtid="{D5CDD505-2E9C-101B-9397-08002B2CF9AE}" pid="3" name="MediaServiceImageTags">
    <vt:lpwstr/>
  </property>
</Properties>
</file>