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4"/>
    <p:sldMasterId id="2147483659" r:id="rId5"/>
  </p:sldMasterIdLst>
  <p:notesMasterIdLst>
    <p:notesMasterId r:id="rId48"/>
  </p:notesMasterIdLst>
  <p:sldIdLst>
    <p:sldId id="256" r:id="rId6"/>
    <p:sldId id="257" r:id="rId7"/>
    <p:sldId id="258" r:id="rId8"/>
    <p:sldId id="259" r:id="rId9"/>
    <p:sldId id="315" r:id="rId10"/>
    <p:sldId id="260" r:id="rId11"/>
    <p:sldId id="261" r:id="rId12"/>
    <p:sldId id="317" r:id="rId13"/>
    <p:sldId id="318" r:id="rId14"/>
    <p:sldId id="262" r:id="rId15"/>
    <p:sldId id="263" r:id="rId16"/>
    <p:sldId id="264" r:id="rId17"/>
    <p:sldId id="265" r:id="rId18"/>
    <p:sldId id="266" r:id="rId19"/>
    <p:sldId id="303" r:id="rId20"/>
    <p:sldId id="304" r:id="rId21"/>
    <p:sldId id="305" r:id="rId22"/>
    <p:sldId id="269" r:id="rId23"/>
    <p:sldId id="268" r:id="rId24"/>
    <p:sldId id="271" r:id="rId25"/>
    <p:sldId id="272" r:id="rId26"/>
    <p:sldId id="273" r:id="rId27"/>
    <p:sldId id="274" r:id="rId28"/>
    <p:sldId id="313" r:id="rId29"/>
    <p:sldId id="275" r:id="rId30"/>
    <p:sldId id="276" r:id="rId31"/>
    <p:sldId id="277" r:id="rId32"/>
    <p:sldId id="278" r:id="rId33"/>
    <p:sldId id="280" r:id="rId34"/>
    <p:sldId id="281" r:id="rId35"/>
    <p:sldId id="282" r:id="rId36"/>
    <p:sldId id="319" r:id="rId37"/>
    <p:sldId id="284" r:id="rId38"/>
    <p:sldId id="311" r:id="rId39"/>
    <p:sldId id="321" r:id="rId40"/>
    <p:sldId id="307" r:id="rId41"/>
    <p:sldId id="308" r:id="rId42"/>
    <p:sldId id="309" r:id="rId43"/>
    <p:sldId id="310" r:id="rId44"/>
    <p:sldId id="320" r:id="rId45"/>
    <p:sldId id="314" r:id="rId46"/>
    <p:sldId id="302" r:id="rId47"/>
  </p:sldIdLst>
  <p:sldSz cx="9144000" cy="5143500" type="screen16x9"/>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04">
          <p15:clr>
            <a:srgbClr val="A4A3A4"/>
          </p15:clr>
        </p15:guide>
        <p15:guide id="2" orient="horz" pos="283">
          <p15:clr>
            <a:srgbClr val="A4A3A4"/>
          </p15:clr>
        </p15:guide>
        <p15:guide id="3" orient="horz" pos="2870">
          <p15:clr>
            <a:srgbClr val="A4A3A4"/>
          </p15:clr>
        </p15:guide>
        <p15:guide id="4" orient="horz" pos="1143">
          <p15:clr>
            <a:srgbClr val="A4A3A4"/>
          </p15:clr>
        </p15:guide>
        <p15:guide id="5" orient="horz" pos="2598">
          <p15:clr>
            <a:srgbClr val="A4A3A4"/>
          </p15:clr>
        </p15:guide>
        <p15:guide id="6" pos="5556">
          <p15:clr>
            <a:srgbClr val="A4A3A4"/>
          </p15:clr>
        </p15:guide>
        <p15:guide id="7" pos="3468">
          <p15:clr>
            <a:srgbClr val="A4A3A4"/>
          </p15:clr>
        </p15:guide>
        <p15:guide id="8" pos="2878">
          <p15:clr>
            <a:srgbClr val="A4A3A4"/>
          </p15:clr>
        </p15:guide>
        <p15:guide id="9" pos="6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611499-3844-F689-0210-D046589D2DD8}" v="2" dt="2025-09-03T09:03:12.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804"/>
        <p:guide orient="horz" pos="283"/>
        <p:guide orient="horz" pos="2870"/>
        <p:guide orient="horz" pos="1143"/>
        <p:guide orient="horz" pos="2598"/>
        <p:guide pos="5556"/>
        <p:guide pos="3468"/>
        <p:guide pos="2878"/>
        <p:guide pos="61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 name="Google Shape;46;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ee535b96e_0_1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ee535b96e_0_120: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3ee535b96e_0_120: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feb0ecb02_0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feb0ecb02_0_0: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3feb0ecb02_0_0: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ee535b96e_0_14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ee535b96e_0_140: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3ee535b96e_0_140: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18</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ee535b96e_0_13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ee535b96e_0_134: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3ee535b96e_0_134: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ee535b96e_0_15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ee535b96e_0_153: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3ee535b96e_0_153: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20</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ee535b96e_0_15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ee535b96e_0_159: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3ee535b96e_0_159: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21</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ee535b96e_0_16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ee535b96e_0_165: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3ee535b96e_0_165: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22</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ee535b96e_0_17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ee535b96e_0_171: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3ee535b96e_0_171: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23</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ee535b96e_0_17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ee535b96e_0_177: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3ee535b96e_0_177: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25</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ee535b96e_0_18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ee535b96e_0_183: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3ee535b96e_0_183: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ee535b96e_0_18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ee535b96e_0_189: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3ee535b96e_0_189: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27</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ee535b96e_0_20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ee535b96e_0_202: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3ee535b96e_0_202: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28</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ee535b96e_0_2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ee535b96e_0_215: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3ee535b96e_0_215: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29</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ee535b96e_0_2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ee535b96e_0_221: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3ee535b96e_0_221: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30</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ee535b96e_0_2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ee535b96e_0_227: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3ee535b96e_0_227: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31</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ee535b96e_0_23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ee535b96e_0_239: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3ee535b96e_0_239: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33</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Dette gjeld i hovudsak dei retningar der elevane feirar russ.</a:t>
            </a:r>
          </a:p>
          <a:p>
            <a:r>
              <a:rPr lang="nn-NO"/>
              <a:t>Eg kjem ei runde i klassene og tek opp temaet då.</a:t>
            </a:r>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o-NO" sz="1200" b="0" i="0" u="none" strike="noStrike" cap="none" smtClean="0">
                <a:solidFill>
                  <a:schemeClr val="dk1"/>
                </a:solidFill>
                <a:latin typeface="Calibri"/>
                <a:ea typeface="Calibri"/>
                <a:cs typeface="Calibri"/>
                <a:sym typeface="Calibri"/>
              </a:rPr>
              <a:t>34</a:t>
            </a:fld>
            <a:endParaRPr lang="no-N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3867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Dette gjeld berre YF</a:t>
            </a:r>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o-NO" sz="1200" b="0" i="0" u="none" strike="noStrike" cap="none" smtClean="0">
                <a:solidFill>
                  <a:schemeClr val="dk1"/>
                </a:solidFill>
                <a:latin typeface="Calibri"/>
                <a:ea typeface="Calibri"/>
                <a:cs typeface="Calibri"/>
                <a:sym typeface="Calibri"/>
              </a:rPr>
              <a:t>41</a:t>
            </a:fld>
            <a:endParaRPr lang="no-N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1009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ee535b96e_0_34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ee535b96e_0_347: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b-NO"/>
              <a:t>Presentasjonen vert lagt ut på </a:t>
            </a:r>
            <a:r>
              <a:rPr lang="nb-NO" err="1"/>
              <a:t>skulen</a:t>
            </a:r>
            <a:r>
              <a:rPr lang="nb-NO"/>
              <a:t> si heimeside i etterkant av møtet</a:t>
            </a:r>
            <a:endParaRPr/>
          </a:p>
        </p:txBody>
      </p:sp>
      <p:sp>
        <p:nvSpPr>
          <p:cNvPr id="373" name="Google Shape;373;g3ee535b96e_0_347: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42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ee535b96e_0_8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ee535b96e_0_84: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g3ee535b96e_0_84: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ee535b96e_0_9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ee535b96e_0_90: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g3ee535b96e_0_90: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ee535b96e_0_9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ee535b96e_0_96: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g3ee535b96e_0_96: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ee535b96e_0_10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ee535b96e_0_102: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g3ee535b96e_0_102: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ee535b96e_0_10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ee535b96e_0_108: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3ee535b96e_0_108: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ee535b96e_0_1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ee535b96e_0_114: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3ee535b96e_0_114: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3d8dadc02_0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3d8dadc02_0_0:notes"/>
          <p:cNvSpPr txBox="1">
            <a:spLocks noGrp="1"/>
          </p:cNvSpPr>
          <p:nvPr>
            <p:ph type="body" idx="1"/>
          </p:nvPr>
        </p:nvSpPr>
        <p:spPr>
          <a:xfrm>
            <a:off x="679768" y="4777194"/>
            <a:ext cx="543814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33d8dadc02_0_0:notes"/>
          <p:cNvSpPr txBox="1">
            <a:spLocks noGrp="1"/>
          </p:cNvSpPr>
          <p:nvPr>
            <p:ph type="sldNum" idx="12"/>
          </p:nvPr>
        </p:nvSpPr>
        <p:spPr>
          <a:xfrm>
            <a:off x="3850443" y="9428583"/>
            <a:ext cx="2945659"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side_1">
  <p:cSld name="Forside_1">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1" y="0"/>
            <a:ext cx="9143998" cy="5143499"/>
          </a:xfrm>
          <a:prstGeom prst="rect">
            <a:avLst/>
          </a:prstGeom>
          <a:noFill/>
          <a:ln>
            <a:noFill/>
          </a:ln>
        </p:spPr>
      </p:pic>
      <p:sp>
        <p:nvSpPr>
          <p:cNvPr id="14" name="Google Shape;14;p2"/>
          <p:cNvSpPr txBox="1">
            <a:spLocks noGrp="1"/>
          </p:cNvSpPr>
          <p:nvPr>
            <p:ph type="title"/>
          </p:nvPr>
        </p:nvSpPr>
        <p:spPr>
          <a:xfrm>
            <a:off x="3131840" y="1815666"/>
            <a:ext cx="5256585" cy="1512168"/>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lt1"/>
              </a:buClr>
              <a:buSzPts val="5100"/>
              <a:buFont typeface="Calibri"/>
              <a:buNone/>
              <a:defRPr sz="51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orside_2">
  <p:cSld name="Forside_2">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3461580" y="4234547"/>
            <a:ext cx="1965006" cy="706854"/>
          </a:xfrm>
          <a:prstGeom prst="rect">
            <a:avLst/>
          </a:prstGeom>
          <a:noFill/>
          <a:ln>
            <a:noFill/>
          </a:ln>
        </p:spPr>
      </p:pic>
      <p:sp>
        <p:nvSpPr>
          <p:cNvPr id="17" name="Google Shape;17;p3"/>
          <p:cNvSpPr txBox="1">
            <a:spLocks noGrp="1"/>
          </p:cNvSpPr>
          <p:nvPr>
            <p:ph type="title"/>
          </p:nvPr>
        </p:nvSpPr>
        <p:spPr>
          <a:xfrm>
            <a:off x="2123728" y="1635646"/>
            <a:ext cx="6480721" cy="1512168"/>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404A4F"/>
              </a:buClr>
              <a:buSzPts val="5100"/>
              <a:buFont typeface="Calibri"/>
              <a:buNone/>
              <a:defRPr sz="5100" b="1" i="0" u="none" strike="noStrike" cap="none">
                <a:solidFill>
                  <a:srgbClr val="404A4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8" name="Google Shape;18;p3"/>
          <p:cNvPicPr preferRelativeResize="0"/>
          <p:nvPr/>
        </p:nvPicPr>
        <p:blipFill rotWithShape="1">
          <a:blip r:embed="rId3">
            <a:alphaModFix/>
          </a:blip>
          <a:srcRect/>
          <a:stretch/>
        </p:blipFill>
        <p:spPr>
          <a:xfrm>
            <a:off x="-2844824" y="-524086"/>
            <a:ext cx="5831632" cy="58316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ein tekstmal u bilde" type="obj">
  <p:cSld name="OBJEC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969966" y="454025"/>
            <a:ext cx="7786687" cy="8572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404A4F"/>
              </a:buClr>
              <a:buSzPts val="4400"/>
              <a:buFont typeface="Calibri"/>
              <a:buNone/>
              <a:defRPr sz="4400" b="0" i="0" u="none" strike="noStrike" cap="none">
                <a:solidFill>
                  <a:srgbClr val="404A4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5"/>
          <p:cNvSpPr txBox="1">
            <a:spLocks noGrp="1"/>
          </p:cNvSpPr>
          <p:nvPr>
            <p:ph type="body" idx="1"/>
          </p:nvPr>
        </p:nvSpPr>
        <p:spPr>
          <a:xfrm>
            <a:off x="969962" y="1364877"/>
            <a:ext cx="7786688" cy="3188075"/>
          </a:xfrm>
          <a:prstGeom prst="rect">
            <a:avLst/>
          </a:prstGeom>
          <a:noFill/>
          <a:ln>
            <a:noFill/>
          </a:ln>
        </p:spPr>
        <p:txBody>
          <a:bodyPr spcFirstLastPara="1" wrap="square" lIns="0" tIns="0" rIns="0" bIns="0" anchor="t" anchorCtr="0">
            <a:noAutofit/>
          </a:bodyPr>
          <a:lstStyle>
            <a:lvl1pPr marL="457200" marR="0" lvl="0" indent="-381000" algn="l" rtl="0">
              <a:spcBef>
                <a:spcPts val="480"/>
              </a:spcBef>
              <a:spcAft>
                <a:spcPts val="0"/>
              </a:spcAft>
              <a:buClr>
                <a:srgbClr val="404A4F"/>
              </a:buClr>
              <a:buSzPts val="2400"/>
              <a:buFont typeface="Arial"/>
              <a:buChar char="•"/>
              <a:defRPr sz="2400" b="0" i="0" u="none" strike="noStrike" cap="none">
                <a:solidFill>
                  <a:srgbClr val="404A4F"/>
                </a:solidFill>
                <a:latin typeface="Calibri"/>
                <a:ea typeface="Calibri"/>
                <a:cs typeface="Calibri"/>
                <a:sym typeface="Calibri"/>
              </a:defRPr>
            </a:lvl1pPr>
            <a:lvl2pPr marL="914400" marR="0" lvl="1"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2pPr>
            <a:lvl3pPr marL="1371600" marR="0" lvl="2"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3pPr>
            <a:lvl4pPr marL="1828800" marR="0" lvl="3"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4pPr>
            <a:lvl5pPr marL="2286000" marR="0" lvl="4"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27" name="Google Shape;27;p5"/>
          <p:cNvCxnSpPr/>
          <p:nvPr/>
        </p:nvCxnSpPr>
        <p:spPr>
          <a:xfrm>
            <a:off x="969963" y="1251739"/>
            <a:ext cx="7716836"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kst og bilde" type="twoObj">
  <p:cSld name="TWO_OBJECTS">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969966" y="454025"/>
            <a:ext cx="7786687" cy="8572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404A4F"/>
              </a:buClr>
              <a:buSzPts val="4400"/>
              <a:buFont typeface="Calibri"/>
              <a:buNone/>
              <a:defRPr sz="4400" b="0" i="0" u="none" strike="noStrike" cap="none">
                <a:solidFill>
                  <a:srgbClr val="404A4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6"/>
          <p:cNvSpPr txBox="1">
            <a:spLocks noGrp="1"/>
          </p:cNvSpPr>
          <p:nvPr>
            <p:ph type="body" idx="1"/>
          </p:nvPr>
        </p:nvSpPr>
        <p:spPr>
          <a:xfrm>
            <a:off x="969966" y="1349375"/>
            <a:ext cx="3525837" cy="3201987"/>
          </a:xfrm>
          <a:prstGeom prst="rect">
            <a:avLst/>
          </a:prstGeom>
          <a:noFill/>
          <a:ln>
            <a:noFill/>
          </a:ln>
        </p:spPr>
        <p:txBody>
          <a:bodyPr spcFirstLastPara="1" wrap="square" lIns="0" tIns="0" rIns="0" bIns="0" anchor="t" anchorCtr="0">
            <a:noAutofit/>
          </a:bodyPr>
          <a:lstStyle>
            <a:lvl1pPr marL="457200" marR="0" lvl="0" indent="-381000" algn="l" rtl="0">
              <a:spcBef>
                <a:spcPts val="480"/>
              </a:spcBef>
              <a:spcAft>
                <a:spcPts val="0"/>
              </a:spcAft>
              <a:buClr>
                <a:srgbClr val="404A4F"/>
              </a:buClr>
              <a:buSzPts val="2400"/>
              <a:buFont typeface="Arial"/>
              <a:buChar char="•"/>
              <a:defRPr sz="2400" b="0" i="0" u="none" strike="noStrike" cap="none">
                <a:solidFill>
                  <a:srgbClr val="404A4F"/>
                </a:solidFill>
                <a:latin typeface="Calibri"/>
                <a:ea typeface="Calibri"/>
                <a:cs typeface="Calibri"/>
                <a:sym typeface="Calibri"/>
              </a:defRPr>
            </a:lvl1pPr>
            <a:lvl2pPr marL="914400" marR="0" lvl="1"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2pPr>
            <a:lvl3pPr marL="1371600" marR="0" lvl="2"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3pPr>
            <a:lvl4pPr marL="1828800" marR="0" lvl="3"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4pPr>
            <a:lvl5pPr marL="2286000" marR="0" lvl="4"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6"/>
          <p:cNvSpPr txBox="1">
            <a:spLocks noGrp="1"/>
          </p:cNvSpPr>
          <p:nvPr>
            <p:ph type="body" idx="2"/>
          </p:nvPr>
        </p:nvSpPr>
        <p:spPr>
          <a:xfrm>
            <a:off x="4648200" y="1349376"/>
            <a:ext cx="4108450" cy="2700338"/>
          </a:xfrm>
          <a:prstGeom prst="rect">
            <a:avLst/>
          </a:prstGeom>
          <a:noFill/>
          <a:ln>
            <a:noFill/>
          </a:ln>
        </p:spPr>
        <p:txBody>
          <a:bodyPr spcFirstLastPara="1" wrap="square" lIns="0" tIns="0" rIns="0" bIns="0" anchor="t" anchorCtr="0">
            <a:noAutofit/>
          </a:bodyPr>
          <a:lstStyle>
            <a:lvl1pPr marL="457200" marR="0" lvl="0" indent="-406400" algn="l" rtl="0">
              <a:spcBef>
                <a:spcPts val="560"/>
              </a:spcBef>
              <a:spcAft>
                <a:spcPts val="0"/>
              </a:spcAft>
              <a:buClr>
                <a:srgbClr val="404A4F"/>
              </a:buClr>
              <a:buSzPts val="2800"/>
              <a:buFont typeface="Arial"/>
              <a:buChar char="•"/>
              <a:defRPr sz="2800" b="0" i="0" u="none" strike="noStrike" cap="none">
                <a:solidFill>
                  <a:srgbClr val="404A4F"/>
                </a:solidFill>
                <a:latin typeface="Calibri"/>
                <a:ea typeface="Calibri"/>
                <a:cs typeface="Calibri"/>
                <a:sym typeface="Calibri"/>
              </a:defRPr>
            </a:lvl1pPr>
            <a:lvl2pPr marL="914400" marR="0" lvl="1" indent="-381000" algn="l" rtl="0">
              <a:spcBef>
                <a:spcPts val="480"/>
              </a:spcBef>
              <a:spcAft>
                <a:spcPts val="0"/>
              </a:spcAft>
              <a:buClr>
                <a:srgbClr val="404A4F"/>
              </a:buClr>
              <a:buSzPts val="2400"/>
              <a:buFont typeface="Arial"/>
              <a:buChar char="–"/>
              <a:defRPr sz="2400" b="0" i="0" u="none" strike="noStrike" cap="none">
                <a:solidFill>
                  <a:srgbClr val="404A4F"/>
                </a:solidFill>
                <a:latin typeface="Calibri"/>
                <a:ea typeface="Calibri"/>
                <a:cs typeface="Calibri"/>
                <a:sym typeface="Calibri"/>
              </a:defRPr>
            </a:lvl2pPr>
            <a:lvl3pPr marL="1371600" marR="0" lvl="2" indent="-355600" algn="l" rtl="0">
              <a:spcBef>
                <a:spcPts val="400"/>
              </a:spcBef>
              <a:spcAft>
                <a:spcPts val="0"/>
              </a:spcAft>
              <a:buClr>
                <a:srgbClr val="404A4F"/>
              </a:buClr>
              <a:buSzPts val="2000"/>
              <a:buFont typeface="Arial"/>
              <a:buChar char="•"/>
              <a:defRPr sz="2000" b="0" i="0" u="none" strike="noStrike" cap="none">
                <a:solidFill>
                  <a:srgbClr val="404A4F"/>
                </a:solidFill>
                <a:latin typeface="Calibri"/>
                <a:ea typeface="Calibri"/>
                <a:cs typeface="Calibri"/>
                <a:sym typeface="Calibri"/>
              </a:defRPr>
            </a:lvl3pPr>
            <a:lvl4pPr marL="1828800" marR="0" lvl="3"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4pPr>
            <a:lvl5pPr marL="2286000" marR="0" lvl="4"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2" name="Google Shape;32;p6"/>
          <p:cNvCxnSpPr/>
          <p:nvPr/>
        </p:nvCxnSpPr>
        <p:spPr>
          <a:xfrm>
            <a:off x="969963" y="1251739"/>
            <a:ext cx="7716836"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ildekkande bilde m bildetekst">
  <p:cSld name="Heildekkande bilde m bildetekst">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0" y="2"/>
            <a:ext cx="9144000" cy="4551363"/>
          </a:xfrm>
          <a:prstGeom prst="rect">
            <a:avLst/>
          </a:prstGeom>
          <a:noFill/>
          <a:ln>
            <a:noFill/>
          </a:ln>
        </p:spPr>
        <p:txBody>
          <a:bodyPr spcFirstLastPara="1" wrap="square" lIns="0" tIns="0" rIns="0" bIns="0" anchor="t" anchorCtr="0">
            <a:noAutofit/>
          </a:bodyPr>
          <a:lstStyle>
            <a:lvl1pPr marL="457200" marR="0" lvl="0" indent="-406400" algn="l" rtl="0">
              <a:spcBef>
                <a:spcPts val="560"/>
              </a:spcBef>
              <a:spcAft>
                <a:spcPts val="0"/>
              </a:spcAft>
              <a:buClr>
                <a:srgbClr val="404A4F"/>
              </a:buClr>
              <a:buSzPts val="2800"/>
              <a:buFont typeface="Arial"/>
              <a:buChar char="•"/>
              <a:defRPr sz="2800" b="0" i="0" u="none" strike="noStrike" cap="none">
                <a:solidFill>
                  <a:srgbClr val="404A4F"/>
                </a:solidFill>
                <a:latin typeface="Calibri"/>
                <a:ea typeface="Calibri"/>
                <a:cs typeface="Calibri"/>
                <a:sym typeface="Calibri"/>
              </a:defRPr>
            </a:lvl1pPr>
            <a:lvl2pPr marL="914400" marR="0" lvl="1" indent="-381000" algn="l" rtl="0">
              <a:spcBef>
                <a:spcPts val="480"/>
              </a:spcBef>
              <a:spcAft>
                <a:spcPts val="0"/>
              </a:spcAft>
              <a:buClr>
                <a:srgbClr val="404A4F"/>
              </a:buClr>
              <a:buSzPts val="2400"/>
              <a:buFont typeface="Arial"/>
              <a:buChar char="–"/>
              <a:defRPr sz="2400" b="0" i="0" u="none" strike="noStrike" cap="none">
                <a:solidFill>
                  <a:srgbClr val="404A4F"/>
                </a:solidFill>
                <a:latin typeface="Calibri"/>
                <a:ea typeface="Calibri"/>
                <a:cs typeface="Calibri"/>
                <a:sym typeface="Calibri"/>
              </a:defRPr>
            </a:lvl2pPr>
            <a:lvl3pPr marL="1371600" marR="0" lvl="2" indent="-355600" algn="l" rtl="0">
              <a:spcBef>
                <a:spcPts val="400"/>
              </a:spcBef>
              <a:spcAft>
                <a:spcPts val="0"/>
              </a:spcAft>
              <a:buClr>
                <a:srgbClr val="404A4F"/>
              </a:buClr>
              <a:buSzPts val="2000"/>
              <a:buFont typeface="Arial"/>
              <a:buChar char="•"/>
              <a:defRPr sz="2000" b="0" i="0" u="none" strike="noStrike" cap="none">
                <a:solidFill>
                  <a:srgbClr val="404A4F"/>
                </a:solidFill>
                <a:latin typeface="Calibri"/>
                <a:ea typeface="Calibri"/>
                <a:cs typeface="Calibri"/>
                <a:sym typeface="Calibri"/>
              </a:defRPr>
            </a:lvl3pPr>
            <a:lvl4pPr marL="1828800" marR="0" lvl="3"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4pPr>
            <a:lvl5pPr marL="2286000" marR="0" lvl="4"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body" idx="2"/>
          </p:nvPr>
        </p:nvSpPr>
        <p:spPr>
          <a:xfrm>
            <a:off x="969965" y="4594226"/>
            <a:ext cx="5760482" cy="431277"/>
          </a:xfrm>
          <a:prstGeom prst="rect">
            <a:avLst/>
          </a:prstGeom>
          <a:noFill/>
          <a:ln>
            <a:noFill/>
          </a:ln>
        </p:spPr>
        <p:txBody>
          <a:bodyPr spcFirstLastPara="1" wrap="square" lIns="0" tIns="0" rIns="0" bIns="0" anchor="t" anchorCtr="0">
            <a:noAutofit/>
          </a:bodyPr>
          <a:lstStyle>
            <a:lvl1pPr marL="457200" marR="0" lvl="0" indent="-228600" algn="l" rtl="0">
              <a:spcBef>
                <a:spcPts val="240"/>
              </a:spcBef>
              <a:spcAft>
                <a:spcPts val="0"/>
              </a:spcAft>
              <a:buClr>
                <a:srgbClr val="404A4F"/>
              </a:buClr>
              <a:buSzPts val="1200"/>
              <a:buFont typeface="Arial"/>
              <a:buNone/>
              <a:defRPr sz="1200" b="0" i="0" u="none" strike="noStrike" cap="none">
                <a:solidFill>
                  <a:srgbClr val="404A4F"/>
                </a:solidFill>
                <a:latin typeface="Calibri"/>
                <a:ea typeface="Calibri"/>
                <a:cs typeface="Calibri"/>
                <a:sym typeface="Calibri"/>
              </a:defRPr>
            </a:lvl1pPr>
            <a:lvl2pPr marL="914400" marR="0" lvl="1" indent="-317500" algn="l" rtl="0">
              <a:spcBef>
                <a:spcPts val="280"/>
              </a:spcBef>
              <a:spcAft>
                <a:spcPts val="0"/>
              </a:spcAft>
              <a:buClr>
                <a:srgbClr val="404A4F"/>
              </a:buClr>
              <a:buSzPts val="1400"/>
              <a:buFont typeface="Arial"/>
              <a:buChar char="–"/>
              <a:defRPr sz="1400" b="0" i="0" u="none" strike="noStrike" cap="none">
                <a:solidFill>
                  <a:srgbClr val="404A4F"/>
                </a:solidFill>
                <a:latin typeface="Calibri"/>
                <a:ea typeface="Calibri"/>
                <a:cs typeface="Calibri"/>
                <a:sym typeface="Calibri"/>
              </a:defRPr>
            </a:lvl2pPr>
            <a:lvl3pPr marL="1371600" marR="0" lvl="2" indent="-317500" algn="l" rtl="0">
              <a:spcBef>
                <a:spcPts val="280"/>
              </a:spcBef>
              <a:spcAft>
                <a:spcPts val="0"/>
              </a:spcAft>
              <a:buClr>
                <a:srgbClr val="404A4F"/>
              </a:buClr>
              <a:buSzPts val="1400"/>
              <a:buFont typeface="Arial"/>
              <a:buChar char="•"/>
              <a:defRPr sz="1400" b="0" i="0" u="none" strike="noStrike" cap="none">
                <a:solidFill>
                  <a:srgbClr val="404A4F"/>
                </a:solidFill>
                <a:latin typeface="Calibri"/>
                <a:ea typeface="Calibri"/>
                <a:cs typeface="Calibri"/>
                <a:sym typeface="Calibri"/>
              </a:defRPr>
            </a:lvl3pPr>
            <a:lvl4pPr marL="1828800" marR="0" lvl="3" indent="-317500" algn="l" rtl="0">
              <a:spcBef>
                <a:spcPts val="280"/>
              </a:spcBef>
              <a:spcAft>
                <a:spcPts val="0"/>
              </a:spcAft>
              <a:buClr>
                <a:srgbClr val="404A4F"/>
              </a:buClr>
              <a:buSzPts val="1400"/>
              <a:buFont typeface="Arial"/>
              <a:buChar char="–"/>
              <a:defRPr sz="1400" b="0" i="0" u="none" strike="noStrike" cap="none">
                <a:solidFill>
                  <a:srgbClr val="404A4F"/>
                </a:solidFill>
                <a:latin typeface="Calibri"/>
                <a:ea typeface="Calibri"/>
                <a:cs typeface="Calibri"/>
                <a:sym typeface="Calibri"/>
              </a:defRPr>
            </a:lvl4pPr>
            <a:lvl5pPr marL="2286000" marR="0" lvl="4" indent="-317500" algn="l" rtl="0">
              <a:spcBef>
                <a:spcPts val="280"/>
              </a:spcBef>
              <a:spcAft>
                <a:spcPts val="0"/>
              </a:spcAft>
              <a:buClr>
                <a:srgbClr val="404A4F"/>
              </a:buClr>
              <a:buSzPts val="1400"/>
              <a:buFont typeface="Arial"/>
              <a:buChar char="»"/>
              <a:defRPr sz="1400" b="0" i="0" u="none" strike="noStrike" cap="none">
                <a:solidFill>
                  <a:srgbClr val="404A4F"/>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tort bilde m støttetekst">
  <p:cSld name="1_Stort bilde m støttetekst">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0" y="2"/>
            <a:ext cx="5507468" cy="5143499"/>
          </a:xfrm>
          <a:prstGeom prst="rect">
            <a:avLst/>
          </a:prstGeom>
          <a:noFill/>
          <a:ln>
            <a:noFill/>
          </a:ln>
        </p:spPr>
        <p:txBody>
          <a:bodyPr spcFirstLastPara="1" wrap="square" lIns="0" tIns="0" rIns="0" bIns="0" anchor="t" anchorCtr="0">
            <a:noAutofit/>
          </a:bodyPr>
          <a:lstStyle>
            <a:lvl1pPr marL="457200" marR="0" lvl="0" indent="-406400" algn="l" rtl="0">
              <a:spcBef>
                <a:spcPts val="560"/>
              </a:spcBef>
              <a:spcAft>
                <a:spcPts val="0"/>
              </a:spcAft>
              <a:buClr>
                <a:srgbClr val="404A4F"/>
              </a:buClr>
              <a:buSzPts val="2800"/>
              <a:buFont typeface="Arial"/>
              <a:buChar char="•"/>
              <a:defRPr sz="2800" b="0" i="0" u="none" strike="noStrike" cap="none">
                <a:solidFill>
                  <a:srgbClr val="404A4F"/>
                </a:solidFill>
                <a:latin typeface="Calibri"/>
                <a:ea typeface="Calibri"/>
                <a:cs typeface="Calibri"/>
                <a:sym typeface="Calibri"/>
              </a:defRPr>
            </a:lvl1pPr>
            <a:lvl2pPr marL="914400" marR="0" lvl="1" indent="-381000" algn="l" rtl="0">
              <a:spcBef>
                <a:spcPts val="480"/>
              </a:spcBef>
              <a:spcAft>
                <a:spcPts val="0"/>
              </a:spcAft>
              <a:buClr>
                <a:srgbClr val="404A4F"/>
              </a:buClr>
              <a:buSzPts val="2400"/>
              <a:buFont typeface="Arial"/>
              <a:buChar char="–"/>
              <a:defRPr sz="2400" b="0" i="0" u="none" strike="noStrike" cap="none">
                <a:solidFill>
                  <a:srgbClr val="404A4F"/>
                </a:solidFill>
                <a:latin typeface="Calibri"/>
                <a:ea typeface="Calibri"/>
                <a:cs typeface="Calibri"/>
                <a:sym typeface="Calibri"/>
              </a:defRPr>
            </a:lvl2pPr>
            <a:lvl3pPr marL="1371600" marR="0" lvl="2" indent="-355600" algn="l" rtl="0">
              <a:spcBef>
                <a:spcPts val="400"/>
              </a:spcBef>
              <a:spcAft>
                <a:spcPts val="0"/>
              </a:spcAft>
              <a:buClr>
                <a:srgbClr val="404A4F"/>
              </a:buClr>
              <a:buSzPts val="2000"/>
              <a:buFont typeface="Arial"/>
              <a:buChar char="•"/>
              <a:defRPr sz="2000" b="0" i="0" u="none" strike="noStrike" cap="none">
                <a:solidFill>
                  <a:srgbClr val="404A4F"/>
                </a:solidFill>
                <a:latin typeface="Calibri"/>
                <a:ea typeface="Calibri"/>
                <a:cs typeface="Calibri"/>
                <a:sym typeface="Calibri"/>
              </a:defRPr>
            </a:lvl3pPr>
            <a:lvl4pPr marL="1828800" marR="0" lvl="3"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4pPr>
            <a:lvl5pPr marL="2286000" marR="0" lvl="4"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9"/>
          <p:cNvSpPr txBox="1">
            <a:spLocks noGrp="1"/>
          </p:cNvSpPr>
          <p:nvPr>
            <p:ph type="body" idx="2"/>
          </p:nvPr>
        </p:nvSpPr>
        <p:spPr>
          <a:xfrm>
            <a:off x="5762665" y="961346"/>
            <a:ext cx="2929019" cy="3228837"/>
          </a:xfrm>
          <a:prstGeom prst="rect">
            <a:avLst/>
          </a:prstGeom>
          <a:noFill/>
          <a:ln>
            <a:noFill/>
          </a:ln>
        </p:spPr>
        <p:txBody>
          <a:bodyPr spcFirstLastPara="1" wrap="square" lIns="0" tIns="0" rIns="0" bIns="0" anchor="t" anchorCtr="0">
            <a:noAutofit/>
          </a:bodyPr>
          <a:lstStyle>
            <a:lvl1pPr marL="457200" marR="0" lvl="0"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1pPr>
            <a:lvl2pPr marL="914400" marR="0" lvl="1" indent="-317500" algn="l" rtl="0">
              <a:spcBef>
                <a:spcPts val="280"/>
              </a:spcBef>
              <a:spcAft>
                <a:spcPts val="0"/>
              </a:spcAft>
              <a:buClr>
                <a:srgbClr val="404A4F"/>
              </a:buClr>
              <a:buSzPts val="1400"/>
              <a:buFont typeface="Arial"/>
              <a:buChar char="–"/>
              <a:defRPr sz="1400" b="0" i="0" u="none" strike="noStrike" cap="none">
                <a:solidFill>
                  <a:srgbClr val="404A4F"/>
                </a:solidFill>
                <a:latin typeface="Calibri"/>
                <a:ea typeface="Calibri"/>
                <a:cs typeface="Calibri"/>
                <a:sym typeface="Calibri"/>
              </a:defRPr>
            </a:lvl2pPr>
            <a:lvl3pPr marL="1371600" marR="0" lvl="2" indent="-317500" algn="l" rtl="0">
              <a:spcBef>
                <a:spcPts val="280"/>
              </a:spcBef>
              <a:spcAft>
                <a:spcPts val="0"/>
              </a:spcAft>
              <a:buClr>
                <a:srgbClr val="404A4F"/>
              </a:buClr>
              <a:buSzPts val="1400"/>
              <a:buFont typeface="Arial"/>
              <a:buChar char="•"/>
              <a:defRPr sz="1400" b="0" i="0" u="none" strike="noStrike" cap="none">
                <a:solidFill>
                  <a:srgbClr val="404A4F"/>
                </a:solidFill>
                <a:latin typeface="Calibri"/>
                <a:ea typeface="Calibri"/>
                <a:cs typeface="Calibri"/>
                <a:sym typeface="Calibri"/>
              </a:defRPr>
            </a:lvl3pPr>
            <a:lvl4pPr marL="1828800" marR="0" lvl="3" indent="-317500" algn="l" rtl="0">
              <a:spcBef>
                <a:spcPts val="280"/>
              </a:spcBef>
              <a:spcAft>
                <a:spcPts val="0"/>
              </a:spcAft>
              <a:buClr>
                <a:srgbClr val="404A4F"/>
              </a:buClr>
              <a:buSzPts val="1400"/>
              <a:buFont typeface="Arial"/>
              <a:buChar char="–"/>
              <a:defRPr sz="1400" b="0" i="0" u="none" strike="noStrike" cap="none">
                <a:solidFill>
                  <a:srgbClr val="404A4F"/>
                </a:solidFill>
                <a:latin typeface="Calibri"/>
                <a:ea typeface="Calibri"/>
                <a:cs typeface="Calibri"/>
                <a:sym typeface="Calibri"/>
              </a:defRPr>
            </a:lvl4pPr>
            <a:lvl5pPr marL="2286000" marR="0" lvl="4" indent="-317500" algn="l" rtl="0">
              <a:spcBef>
                <a:spcPts val="280"/>
              </a:spcBef>
              <a:spcAft>
                <a:spcPts val="0"/>
              </a:spcAft>
              <a:buClr>
                <a:srgbClr val="404A4F"/>
              </a:buClr>
              <a:buSzPts val="1400"/>
              <a:buFont typeface="Arial"/>
              <a:buChar char="»"/>
              <a:defRPr sz="1400" b="0" i="0" u="none" strike="noStrike" cap="none">
                <a:solidFill>
                  <a:srgbClr val="404A4F"/>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Berre dekor">
  <p:cSld name="2_Berre dekor">
    <p:spTree>
      <p:nvGrpSpPr>
        <p:cNvPr id="1" name="Shape 4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erre logo og dekor">
  <p:cSld name="Berre logo og dekor">
    <p:spTree>
      <p:nvGrpSpPr>
        <p:cNvPr id="1" name="Shape 4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gendefinert oppsett">
  <p:cSld name="Egendefinert oppsett">
    <p:spTree>
      <p:nvGrpSpPr>
        <p:cNvPr id="1" name="Shape 43"/>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969966" y="454025"/>
            <a:ext cx="7786687" cy="8572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404A4F"/>
              </a:buClr>
              <a:buSzPts val="4400"/>
              <a:buFont typeface="Calibri"/>
              <a:buNone/>
              <a:defRPr sz="4400" b="0" i="0" u="none" strike="noStrike" cap="none">
                <a:solidFill>
                  <a:srgbClr val="404A4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969962" y="1364877"/>
            <a:ext cx="7786688" cy="3188075"/>
          </a:xfrm>
          <a:prstGeom prst="rect">
            <a:avLst/>
          </a:prstGeom>
          <a:noFill/>
          <a:ln>
            <a:noFill/>
          </a:ln>
        </p:spPr>
        <p:txBody>
          <a:bodyPr spcFirstLastPara="1" wrap="square" lIns="0" tIns="0" rIns="0" bIns="0" anchor="t" anchorCtr="0">
            <a:noAutofit/>
          </a:bodyPr>
          <a:lstStyle>
            <a:lvl1pPr marL="457200" marR="0" lvl="0" indent="-381000" algn="l" rtl="0">
              <a:spcBef>
                <a:spcPts val="480"/>
              </a:spcBef>
              <a:spcAft>
                <a:spcPts val="0"/>
              </a:spcAft>
              <a:buClr>
                <a:srgbClr val="404A4F"/>
              </a:buClr>
              <a:buSzPts val="2400"/>
              <a:buFont typeface="Arial"/>
              <a:buChar char="•"/>
              <a:defRPr sz="2400" b="0" i="0" u="none" strike="noStrike" cap="none">
                <a:solidFill>
                  <a:srgbClr val="404A4F"/>
                </a:solidFill>
                <a:latin typeface="Calibri"/>
                <a:ea typeface="Calibri"/>
                <a:cs typeface="Calibri"/>
                <a:sym typeface="Calibri"/>
              </a:defRPr>
            </a:lvl1pPr>
            <a:lvl2pPr marL="914400" marR="0" lvl="1"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2pPr>
            <a:lvl3pPr marL="1371600" marR="0" lvl="2"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3pPr>
            <a:lvl4pPr marL="1828800" marR="0" lvl="3"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4pPr>
            <a:lvl5pPr marL="2286000" marR="0" lvl="4"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969966" y="454025"/>
            <a:ext cx="7786687" cy="8572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404A4F"/>
              </a:buClr>
              <a:buSzPts val="4400"/>
              <a:buFont typeface="Calibri"/>
              <a:buNone/>
              <a:defRPr sz="4400" b="0" i="0" u="none" strike="noStrike" cap="none">
                <a:solidFill>
                  <a:srgbClr val="404A4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4"/>
          <p:cNvSpPr txBox="1">
            <a:spLocks noGrp="1"/>
          </p:cNvSpPr>
          <p:nvPr>
            <p:ph type="body" idx="1"/>
          </p:nvPr>
        </p:nvSpPr>
        <p:spPr>
          <a:xfrm>
            <a:off x="969962" y="1364877"/>
            <a:ext cx="7786688" cy="3188075"/>
          </a:xfrm>
          <a:prstGeom prst="rect">
            <a:avLst/>
          </a:prstGeom>
          <a:noFill/>
          <a:ln>
            <a:noFill/>
          </a:ln>
        </p:spPr>
        <p:txBody>
          <a:bodyPr spcFirstLastPara="1" wrap="square" lIns="0" tIns="0" rIns="0" bIns="0" anchor="t" anchorCtr="0">
            <a:noAutofit/>
          </a:bodyPr>
          <a:lstStyle>
            <a:lvl1pPr marL="457200" marR="0" lvl="0" indent="-381000" algn="l" rtl="0">
              <a:spcBef>
                <a:spcPts val="480"/>
              </a:spcBef>
              <a:spcAft>
                <a:spcPts val="0"/>
              </a:spcAft>
              <a:buClr>
                <a:srgbClr val="404A4F"/>
              </a:buClr>
              <a:buSzPts val="2400"/>
              <a:buFont typeface="Arial"/>
              <a:buChar char="•"/>
              <a:defRPr sz="2400" b="0" i="0" u="none" strike="noStrike" cap="none">
                <a:solidFill>
                  <a:srgbClr val="404A4F"/>
                </a:solidFill>
                <a:latin typeface="Calibri"/>
                <a:ea typeface="Calibri"/>
                <a:cs typeface="Calibri"/>
                <a:sym typeface="Calibri"/>
              </a:defRPr>
            </a:lvl1pPr>
            <a:lvl2pPr marL="914400" marR="0" lvl="1"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2pPr>
            <a:lvl3pPr marL="1371600" marR="0" lvl="2"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3pPr>
            <a:lvl4pPr marL="1828800" marR="0" lvl="3"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4pPr>
            <a:lvl5pPr marL="2286000" marR="0" lvl="4" indent="-342900" algn="l" rtl="0">
              <a:spcBef>
                <a:spcPts val="360"/>
              </a:spcBef>
              <a:spcAft>
                <a:spcPts val="0"/>
              </a:spcAft>
              <a:buClr>
                <a:srgbClr val="404A4F"/>
              </a:buClr>
              <a:buSzPts val="1800"/>
              <a:buFont typeface="Arial"/>
              <a:buChar char="»"/>
              <a:defRPr sz="1800" b="0" i="0" u="none" strike="noStrike" cap="none">
                <a:solidFill>
                  <a:srgbClr val="404A4F"/>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4"/>
          <p:cNvPicPr preferRelativeResize="0"/>
          <p:nvPr/>
        </p:nvPicPr>
        <p:blipFill rotWithShape="1">
          <a:blip r:embed="rId9">
            <a:alphaModFix/>
          </a:blip>
          <a:srcRect/>
          <a:stretch/>
        </p:blipFill>
        <p:spPr>
          <a:xfrm>
            <a:off x="7308304" y="4635159"/>
            <a:ext cx="1172514" cy="421778"/>
          </a:xfrm>
          <a:prstGeom prst="rect">
            <a:avLst/>
          </a:prstGeom>
          <a:noFill/>
          <a:ln>
            <a:noFill/>
          </a:ln>
        </p:spPr>
      </p:pic>
      <p:pic>
        <p:nvPicPr>
          <p:cNvPr id="23" name="Google Shape;23;p4"/>
          <p:cNvPicPr preferRelativeResize="0"/>
          <p:nvPr/>
        </p:nvPicPr>
        <p:blipFill rotWithShape="1">
          <a:blip r:embed="rId10">
            <a:alphaModFix/>
          </a:blip>
          <a:srcRect/>
          <a:stretch/>
        </p:blipFill>
        <p:spPr>
          <a:xfrm>
            <a:off x="8316416" y="4299942"/>
            <a:ext cx="899592" cy="89959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6" r:id="rId6"/>
    <p:sldLayoutId id="214748365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mrfylke.no/tenester/skole-og-opplaring/opplaring-i-skole/skolemiljo/rusforebygging-i-skolen-ruspla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s://pub.framsikt.net/plan/mrfk/plan-13a2ba35-5113-41d6-a667-4019af3d2844-25320/#/"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mrfylke.sharepoint.com/:b:/s/LeiargruppavedUlsteinvgs/EV1dGO723e1EnvlljvvmGKQB7YHjt89MVmaSt4qsd0XFdQ?e=XxZkr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ulstein.vgs@mrfylke.no"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mrfylke.no/tenester/skole-og-opplaring/opplaring-i-skole/ikt-og-elev-pc/visma-inschool/" TargetMode="External"/><Relationship Id="rId4" Type="http://schemas.openxmlformats.org/officeDocument/2006/relationships/hyperlink" Target="http://www.ulstein.vgs.no/"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mrfylke.sharepoint.com/:w:/s/LeiargruppavedUlsteinvgs/EX21SDjs5YxNtFZXlxKEgL0Bi7bng-P43J1BKNTqEtsd6A?e=hFYGH0"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mrfylke.no/tenester/skole-og-opplaring/opplaring-i-skole/rettar-og-reglar/"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lovdata.no/forskrift/2024-06-03-900/%C2%A79-1"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lovdata.no/forskrift/2024-06-03-900/%C2%A79-7" TargetMode="External"/><Relationship Id="rId5" Type="http://schemas.openxmlformats.org/officeDocument/2006/relationships/hyperlink" Target="https://lovdata.no/forskrift/2024-06-03-900/%C2%A79-36" TargetMode="External"/><Relationship Id="rId4" Type="http://schemas.openxmlformats.org/officeDocument/2006/relationships/hyperlink" Target="https://lovdata.no/forskrift/2024-06-03-900/%C2%A75-2"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lovdata.no/forskrift/2024-06-03-900/%C2%A79-7"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www.udir.no/laring-og-trivsel/skolemiljo/"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bin"/><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3059825" y="2866398"/>
            <a:ext cx="5328600" cy="1288500"/>
          </a:xfrm>
          <a:prstGeom prst="rect">
            <a:avLst/>
          </a:prstGeom>
          <a:noFill/>
          <a:ln>
            <a:noFill/>
          </a:ln>
        </p:spPr>
        <p:txBody>
          <a:bodyPr spcFirstLastPara="1" wrap="square" lIns="0" tIns="0" rIns="0" bIns="0" anchor="t" anchorCtr="0">
            <a:noAutofit/>
          </a:bodyPr>
          <a:lstStyle/>
          <a:p>
            <a:pPr marL="0" marR="0" lvl="0" indent="0" algn="l" rtl="0">
              <a:lnSpc>
                <a:spcPct val="91666"/>
              </a:lnSpc>
              <a:spcBef>
                <a:spcPts val="0"/>
              </a:spcBef>
              <a:spcAft>
                <a:spcPts val="0"/>
              </a:spcAft>
              <a:buClr>
                <a:schemeClr val="lt1"/>
              </a:buClr>
              <a:buSzPts val="6000"/>
              <a:buFont typeface="Calibri"/>
              <a:buNone/>
            </a:pPr>
            <a:r>
              <a:rPr lang="no-NO" sz="2400" b="0">
                <a:solidFill>
                  <a:schemeClr val="dk1"/>
                </a:solidFill>
                <a:latin typeface="Verdana"/>
                <a:ea typeface="Verdana"/>
                <a:cs typeface="Verdana"/>
                <a:sym typeface="Verdana"/>
              </a:rPr>
              <a:t>Orienteringsmøte for </a:t>
            </a:r>
            <a:br>
              <a:rPr lang="no-NO" sz="2400" b="0">
                <a:solidFill>
                  <a:schemeClr val="dk1"/>
                </a:solidFill>
                <a:latin typeface="Verdana"/>
                <a:ea typeface="Verdana"/>
                <a:cs typeface="Verdana"/>
                <a:sym typeface="Verdana"/>
              </a:rPr>
            </a:br>
            <a:r>
              <a:rPr lang="no-NO" sz="2400" b="0">
                <a:solidFill>
                  <a:schemeClr val="dk1"/>
                </a:solidFill>
                <a:latin typeface="Verdana"/>
                <a:ea typeface="Verdana"/>
                <a:cs typeface="Verdana"/>
                <a:sym typeface="Verdana"/>
              </a:rPr>
              <a:t>foreldre/føresette til elevar på Vg</a:t>
            </a:r>
            <a:r>
              <a:rPr lang="nb-NO" sz="2400" b="0">
                <a:solidFill>
                  <a:schemeClr val="dk1"/>
                </a:solidFill>
                <a:latin typeface="Verdana"/>
                <a:ea typeface="Verdana"/>
                <a:cs typeface="Verdana"/>
                <a:sym typeface="Verdana"/>
              </a:rPr>
              <a:t>2</a:t>
            </a:r>
            <a:endParaRPr sz="2400" b="0">
              <a:solidFill>
                <a:schemeClr val="dk1"/>
              </a:solidFill>
              <a:latin typeface="Verdana"/>
              <a:ea typeface="Verdana"/>
              <a:cs typeface="Verdana"/>
              <a:sym typeface="Verdana"/>
            </a:endParaRPr>
          </a:p>
          <a:p>
            <a:pPr marL="0" lvl="0" indent="0" algn="l" rtl="0">
              <a:spcBef>
                <a:spcPts val="0"/>
              </a:spcBef>
              <a:spcAft>
                <a:spcPts val="0"/>
              </a:spcAft>
              <a:buClr>
                <a:srgbClr val="C2AF00"/>
              </a:buClr>
              <a:buSzPts val="1600"/>
              <a:buFont typeface="Verdana"/>
              <a:buNone/>
            </a:pPr>
            <a:endParaRPr sz="1600" b="0">
              <a:solidFill>
                <a:schemeClr val="dk1"/>
              </a:solidFill>
              <a:latin typeface="Verdana"/>
              <a:ea typeface="Verdana"/>
              <a:cs typeface="Verdana"/>
              <a:sym typeface="Verdana"/>
            </a:endParaRPr>
          </a:p>
          <a:p>
            <a:pPr marL="0" lvl="0" indent="0" algn="l" rtl="0">
              <a:spcBef>
                <a:spcPts val="0"/>
              </a:spcBef>
              <a:spcAft>
                <a:spcPts val="0"/>
              </a:spcAft>
              <a:buClr>
                <a:srgbClr val="C2AF00"/>
              </a:buClr>
              <a:buSzPts val="1600"/>
              <a:buFont typeface="Verdana"/>
              <a:buNone/>
            </a:pPr>
            <a:r>
              <a:rPr lang="no-NO" sz="1400" b="0">
                <a:solidFill>
                  <a:schemeClr val="dk1"/>
                </a:solidFill>
                <a:latin typeface="Verdana"/>
                <a:ea typeface="Verdana"/>
                <a:cs typeface="Verdana"/>
                <a:sym typeface="Verdana"/>
              </a:rPr>
              <a:t>T</a:t>
            </a:r>
            <a:r>
              <a:rPr lang="nb-NO" sz="1400" b="0">
                <a:solidFill>
                  <a:schemeClr val="dk1"/>
                </a:solidFill>
                <a:latin typeface="Verdana"/>
                <a:ea typeface="Verdana"/>
                <a:cs typeface="Verdana"/>
                <a:sym typeface="Verdana"/>
              </a:rPr>
              <a:t>ys</a:t>
            </a:r>
            <a:r>
              <a:rPr lang="no-NO" sz="1400" b="0">
                <a:solidFill>
                  <a:schemeClr val="dk1"/>
                </a:solidFill>
                <a:latin typeface="Verdana"/>
                <a:ea typeface="Verdana"/>
                <a:cs typeface="Verdana"/>
                <a:sym typeface="Verdana"/>
              </a:rPr>
              <a:t>dag </a:t>
            </a:r>
            <a:r>
              <a:rPr lang="nb-NO" sz="1400" b="0">
                <a:solidFill>
                  <a:schemeClr val="dk1"/>
                </a:solidFill>
                <a:latin typeface="Verdana"/>
                <a:ea typeface="Verdana"/>
                <a:cs typeface="Verdana"/>
                <a:sym typeface="Verdana"/>
              </a:rPr>
              <a:t>9</a:t>
            </a:r>
            <a:r>
              <a:rPr lang="no-NO" sz="1400" b="0">
                <a:solidFill>
                  <a:schemeClr val="dk1"/>
                </a:solidFill>
                <a:latin typeface="Verdana"/>
                <a:ea typeface="Verdana"/>
                <a:cs typeface="Verdana"/>
                <a:sym typeface="Verdana"/>
              </a:rPr>
              <a:t>.</a:t>
            </a:r>
            <a:r>
              <a:rPr lang="nb-NO" sz="1400" b="0">
                <a:solidFill>
                  <a:schemeClr val="dk1"/>
                </a:solidFill>
                <a:latin typeface="Verdana"/>
                <a:ea typeface="Verdana"/>
                <a:cs typeface="Verdana"/>
                <a:sym typeface="Verdana"/>
              </a:rPr>
              <a:t>september</a:t>
            </a:r>
            <a:r>
              <a:rPr lang="no-NO" sz="1400" b="0">
                <a:solidFill>
                  <a:schemeClr val="dk1"/>
                </a:solidFill>
                <a:latin typeface="Verdana"/>
                <a:ea typeface="Verdana"/>
                <a:cs typeface="Verdana"/>
                <a:sym typeface="Verdana"/>
              </a:rPr>
              <a:t> 20</a:t>
            </a:r>
            <a:r>
              <a:rPr lang="nb-NO" sz="1400" b="0">
                <a:solidFill>
                  <a:schemeClr val="dk1"/>
                </a:solidFill>
                <a:latin typeface="Verdana"/>
                <a:ea typeface="Verdana"/>
                <a:cs typeface="Verdana"/>
                <a:sym typeface="Verdana"/>
              </a:rPr>
              <a:t>25</a:t>
            </a:r>
            <a:r>
              <a:rPr lang="no-NO" sz="1400" b="0">
                <a:solidFill>
                  <a:schemeClr val="dk1"/>
                </a:solidFill>
                <a:latin typeface="Verdana"/>
                <a:ea typeface="Verdana"/>
                <a:cs typeface="Verdana"/>
                <a:sym typeface="Verdana"/>
              </a:rPr>
              <a:t> kl.18:30</a:t>
            </a:r>
            <a:r>
              <a:rPr lang="nb-NO" sz="1400" b="0">
                <a:solidFill>
                  <a:schemeClr val="dk1"/>
                </a:solidFill>
                <a:latin typeface="Verdana"/>
                <a:ea typeface="Verdana"/>
                <a:cs typeface="Verdana"/>
                <a:sym typeface="Verdana"/>
              </a:rPr>
              <a:t>. Klassevise møte</a:t>
            </a:r>
            <a:endParaRPr sz="1400" b="0">
              <a:solidFill>
                <a:schemeClr val="dk1"/>
              </a:solidFill>
              <a:latin typeface="Arial"/>
              <a:ea typeface="Arial"/>
              <a:cs typeface="Arial"/>
              <a:sym typeface="Arial"/>
            </a:endParaRPr>
          </a:p>
          <a:p>
            <a:pPr marL="0" marR="0" lvl="0" indent="0" algn="l" rtl="0">
              <a:lnSpc>
                <a:spcPct val="91666"/>
              </a:lnSpc>
              <a:spcBef>
                <a:spcPts val="0"/>
              </a:spcBef>
              <a:spcAft>
                <a:spcPts val="0"/>
              </a:spcAft>
              <a:buClr>
                <a:schemeClr val="lt1"/>
              </a:buClr>
              <a:buSzPts val="6000"/>
              <a:buFont typeface="Calibri"/>
              <a:buNone/>
            </a:pPr>
            <a:endParaRPr sz="2400" b="0">
              <a:solidFill>
                <a:schemeClr val="dk1"/>
              </a:solidFill>
              <a:latin typeface="Verdana"/>
              <a:ea typeface="Verdana"/>
              <a:cs typeface="Verdana"/>
              <a:sym typeface="Verdana"/>
            </a:endParaRPr>
          </a:p>
        </p:txBody>
      </p:sp>
      <p:pic>
        <p:nvPicPr>
          <p:cNvPr id="49" name="Google Shape;49;p13"/>
          <p:cNvPicPr preferRelativeResize="0"/>
          <p:nvPr/>
        </p:nvPicPr>
        <p:blipFill rotWithShape="1">
          <a:blip r:embed="rId3">
            <a:alphaModFix/>
          </a:blip>
          <a:srcRect/>
          <a:stretch/>
        </p:blipFill>
        <p:spPr>
          <a:xfrm>
            <a:off x="2999500" y="0"/>
            <a:ext cx="5132374" cy="2672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969975" y="454025"/>
            <a:ext cx="7786800" cy="650400"/>
          </a:xfrm>
          <a:prstGeom prst="rect">
            <a:avLst/>
          </a:prstGeom>
        </p:spPr>
        <p:txBody>
          <a:bodyPr spcFirstLastPara="1" wrap="square" lIns="0" tIns="0" rIns="0" bIns="0" anchor="t" anchorCtr="0">
            <a:noAutofit/>
          </a:bodyPr>
          <a:lstStyle/>
          <a:p>
            <a:pPr marL="342900" lvl="0" indent="-342900" algn="ctr" rtl="0">
              <a:spcBef>
                <a:spcPts val="0"/>
              </a:spcBef>
              <a:spcAft>
                <a:spcPts val="0"/>
              </a:spcAft>
              <a:buClr>
                <a:srgbClr val="C2AF00"/>
              </a:buClr>
              <a:buSzPts val="2400"/>
              <a:buFont typeface="Arial"/>
              <a:buNone/>
            </a:pPr>
            <a:r>
              <a:rPr lang="no-NO" sz="3000" b="1">
                <a:solidFill>
                  <a:schemeClr val="dk1"/>
                </a:solidFill>
                <a:latin typeface="Arial"/>
                <a:ea typeface="Arial"/>
                <a:cs typeface="Arial"/>
                <a:sym typeface="Arial"/>
              </a:rPr>
              <a:t>Visjon og verdigrunnlag</a:t>
            </a:r>
            <a:endParaRPr sz="3000">
              <a:latin typeface="Arial"/>
              <a:ea typeface="Arial"/>
              <a:cs typeface="Arial"/>
              <a:sym typeface="Arial"/>
            </a:endParaRPr>
          </a:p>
        </p:txBody>
      </p:sp>
      <p:sp>
        <p:nvSpPr>
          <p:cNvPr id="90" name="Google Shape;90;p19"/>
          <p:cNvSpPr txBox="1">
            <a:spLocks noGrp="1"/>
          </p:cNvSpPr>
          <p:nvPr>
            <p:ph type="body" idx="1"/>
          </p:nvPr>
        </p:nvSpPr>
        <p:spPr>
          <a:xfrm>
            <a:off x="969950" y="1204250"/>
            <a:ext cx="7786800" cy="3348600"/>
          </a:xfrm>
          <a:prstGeom prst="rect">
            <a:avLst/>
          </a:prstGeom>
        </p:spPr>
        <p:txBody>
          <a:bodyPr spcFirstLastPara="1" wrap="square" lIns="0" tIns="0" rIns="0" bIns="0" anchor="t" anchorCtr="0">
            <a:noAutofit/>
          </a:bodyPr>
          <a:lstStyle/>
          <a:p>
            <a:pPr marL="342900" lvl="0" indent="-342900" algn="ctr" rtl="0">
              <a:spcBef>
                <a:spcPts val="640"/>
              </a:spcBef>
              <a:spcAft>
                <a:spcPts val="0"/>
              </a:spcAft>
              <a:buClr>
                <a:srgbClr val="C2AF00"/>
              </a:buClr>
              <a:buSzPts val="3200"/>
              <a:buFont typeface="Arial"/>
              <a:buNone/>
            </a:pPr>
            <a:r>
              <a:rPr lang="no-NO">
                <a:solidFill>
                  <a:schemeClr val="dk1"/>
                </a:solidFill>
                <a:latin typeface="Arial"/>
                <a:ea typeface="Arial"/>
                <a:cs typeface="Arial"/>
                <a:sym typeface="Arial"/>
              </a:rPr>
              <a:t>VÅR SKULE - VÅRT ANSVAR</a:t>
            </a:r>
            <a:endParaRPr>
              <a:solidFill>
                <a:schemeClr val="dk1"/>
              </a:solidFill>
              <a:latin typeface="Arial"/>
              <a:ea typeface="Arial"/>
              <a:cs typeface="Arial"/>
              <a:sym typeface="Arial"/>
            </a:endParaRPr>
          </a:p>
          <a:p>
            <a:pPr marL="0" lvl="0" indent="0" algn="l" rtl="0">
              <a:spcBef>
                <a:spcPts val="480"/>
              </a:spcBef>
              <a:spcAft>
                <a:spcPts val="0"/>
              </a:spcAft>
              <a:buNone/>
            </a:pPr>
            <a:r>
              <a:rPr lang="no-NO" b="1"/>
              <a:t>Fylkeskommunen sin visjon: Ein tydeleg medspelar</a:t>
            </a:r>
            <a:endParaRPr b="1"/>
          </a:p>
          <a:p>
            <a:pPr marL="0" lvl="0" indent="0">
              <a:buNone/>
            </a:pPr>
            <a:r>
              <a:rPr lang="nb-NO" sz="1400"/>
              <a:t>"Vi vil utvikle kvaliteten i </a:t>
            </a:r>
            <a:r>
              <a:rPr lang="nb-NO" sz="1400" err="1"/>
              <a:t>vidaregåande</a:t>
            </a:r>
            <a:r>
              <a:rPr lang="nb-NO" sz="1400"/>
              <a:t> opplæring ved å </a:t>
            </a:r>
            <a:r>
              <a:rPr lang="nb-NO" sz="1400" err="1"/>
              <a:t>vere</a:t>
            </a:r>
            <a:r>
              <a:rPr lang="nb-NO" sz="1400"/>
              <a:t> </a:t>
            </a:r>
            <a:r>
              <a:rPr lang="nb-NO" sz="1400" err="1"/>
              <a:t>tydelege</a:t>
            </a:r>
            <a:r>
              <a:rPr lang="nb-NO" sz="1400"/>
              <a:t> </a:t>
            </a:r>
            <a:r>
              <a:rPr lang="nb-NO" sz="1400" err="1"/>
              <a:t>medspelarar</a:t>
            </a:r>
            <a:r>
              <a:rPr lang="nb-NO" sz="1400"/>
              <a:t> på vegne av fellesskapet i regionen og </a:t>
            </a:r>
            <a:r>
              <a:rPr lang="nb-NO" sz="1400" err="1"/>
              <a:t>vere</a:t>
            </a:r>
            <a:r>
              <a:rPr lang="nb-NO" sz="1400"/>
              <a:t> profesjonelle i alt vi </a:t>
            </a:r>
            <a:r>
              <a:rPr lang="nb-NO" sz="1400" err="1"/>
              <a:t>gjer</a:t>
            </a:r>
            <a:r>
              <a:rPr lang="nb-NO" sz="1400"/>
              <a:t>. Vi skal </a:t>
            </a:r>
            <a:r>
              <a:rPr lang="nb-NO" sz="1400" err="1"/>
              <a:t>vere</a:t>
            </a:r>
            <a:r>
              <a:rPr lang="nb-NO" sz="1400"/>
              <a:t> fagretta, utviklingsorienterte og med </a:t>
            </a:r>
            <a:r>
              <a:rPr lang="nb-NO" sz="1400" err="1"/>
              <a:t>tydeleg</a:t>
            </a:r>
            <a:r>
              <a:rPr lang="nb-NO" sz="1400"/>
              <a:t> respekt for samfunnsoppdraget vi er gitt." </a:t>
            </a:r>
            <a:endParaRPr sz="1400" b="1"/>
          </a:p>
          <a:p>
            <a:pPr marL="0" lvl="0" indent="0" algn="l" rtl="0">
              <a:spcBef>
                <a:spcPts val="480"/>
              </a:spcBef>
              <a:spcAft>
                <a:spcPts val="0"/>
              </a:spcAft>
              <a:buNone/>
            </a:pPr>
            <a:endParaRPr lang="nb-NO" sz="1100" b="1"/>
          </a:p>
          <a:p>
            <a:pPr marL="0" lvl="0" indent="0" algn="l" rtl="0">
              <a:spcBef>
                <a:spcPts val="480"/>
              </a:spcBef>
              <a:spcAft>
                <a:spcPts val="0"/>
              </a:spcAft>
              <a:buNone/>
            </a:pPr>
            <a:r>
              <a:rPr lang="no-NO" b="1"/>
              <a:t>Fylkeskommunen sitt felles verdigrunnlag:</a:t>
            </a:r>
            <a:endParaRPr b="1"/>
          </a:p>
          <a:p>
            <a:pPr marL="457200" lvl="0" indent="-304800" algn="l" rtl="0">
              <a:spcBef>
                <a:spcPts val="0"/>
              </a:spcBef>
              <a:spcAft>
                <a:spcPts val="0"/>
              </a:spcAft>
              <a:buClr>
                <a:schemeClr val="dk1"/>
              </a:buClr>
              <a:buSzPts val="1200"/>
              <a:buChar char="•"/>
            </a:pPr>
            <a:r>
              <a:rPr lang="no-NO" sz="1200">
                <a:solidFill>
                  <a:schemeClr val="dk1"/>
                </a:solidFill>
              </a:rPr>
              <a:t>respekt</a:t>
            </a:r>
            <a:endParaRPr sz="1200">
              <a:solidFill>
                <a:schemeClr val="dk1"/>
              </a:solidFill>
            </a:endParaRPr>
          </a:p>
          <a:p>
            <a:pPr marL="457200" lvl="0" indent="-304800" algn="l" rtl="0">
              <a:spcBef>
                <a:spcPts val="0"/>
              </a:spcBef>
              <a:spcAft>
                <a:spcPts val="0"/>
              </a:spcAft>
              <a:buClr>
                <a:schemeClr val="dk1"/>
              </a:buClr>
              <a:buSzPts val="1200"/>
              <a:buChar char="•"/>
            </a:pPr>
            <a:r>
              <a:rPr lang="no-NO" sz="1200">
                <a:solidFill>
                  <a:schemeClr val="dk1"/>
                </a:solidFill>
              </a:rPr>
              <a:t>likeverd</a:t>
            </a:r>
            <a:endParaRPr sz="1200">
              <a:solidFill>
                <a:schemeClr val="dk1"/>
              </a:solidFill>
            </a:endParaRPr>
          </a:p>
          <a:p>
            <a:pPr marL="457200" lvl="0" indent="-304800" algn="l" rtl="0">
              <a:spcBef>
                <a:spcPts val="0"/>
              </a:spcBef>
              <a:spcAft>
                <a:spcPts val="0"/>
              </a:spcAft>
              <a:buClr>
                <a:schemeClr val="dk1"/>
              </a:buClr>
              <a:buSzPts val="1200"/>
              <a:buChar char="•"/>
            </a:pPr>
            <a:r>
              <a:rPr lang="no-NO" sz="1200">
                <a:solidFill>
                  <a:schemeClr val="dk1"/>
                </a:solidFill>
              </a:rPr>
              <a:t>medråderett</a:t>
            </a:r>
            <a:endParaRPr sz="1200">
              <a:solidFill>
                <a:schemeClr val="dk1"/>
              </a:solidFill>
            </a:endParaRPr>
          </a:p>
          <a:p>
            <a:pPr marL="457200" lvl="0" indent="-304800" algn="l" rtl="0">
              <a:spcBef>
                <a:spcPts val="0"/>
              </a:spcBef>
              <a:spcAft>
                <a:spcPts val="0"/>
              </a:spcAft>
              <a:buClr>
                <a:schemeClr val="dk1"/>
              </a:buClr>
              <a:buSzPts val="1200"/>
              <a:buChar char="•"/>
            </a:pPr>
            <a:r>
              <a:rPr lang="no-NO" sz="1200">
                <a:solidFill>
                  <a:schemeClr val="dk1"/>
                </a:solidFill>
              </a:rPr>
              <a:t>fellesskapsansvar</a:t>
            </a:r>
            <a:endParaRPr sz="1200">
              <a:solidFill>
                <a:schemeClr val="dk1"/>
              </a:solidFill>
            </a:endParaRPr>
          </a:p>
          <a:p>
            <a:pPr marL="457200" lvl="0" indent="-304800" algn="l" rtl="0">
              <a:spcBef>
                <a:spcPts val="0"/>
              </a:spcBef>
              <a:spcAft>
                <a:spcPts val="0"/>
              </a:spcAft>
              <a:buClr>
                <a:schemeClr val="dk1"/>
              </a:buClr>
              <a:buSzPts val="1200"/>
              <a:buChar char="•"/>
            </a:pPr>
            <a:r>
              <a:rPr lang="no-NO" sz="1200">
                <a:solidFill>
                  <a:schemeClr val="dk1"/>
                </a:solidFill>
              </a:rPr>
              <a:t>open organisasjon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342900" lvl="0" indent="-342900" algn="l" rtl="0">
              <a:spcBef>
                <a:spcPts val="0"/>
              </a:spcBef>
              <a:spcAft>
                <a:spcPts val="0"/>
              </a:spcAft>
              <a:buClr>
                <a:srgbClr val="C2AF00"/>
              </a:buClr>
              <a:buSzPts val="2400"/>
              <a:buFont typeface="Arial"/>
              <a:buNone/>
            </a:pPr>
            <a:r>
              <a:rPr lang="no-NO" sz="2400" b="1">
                <a:solidFill>
                  <a:schemeClr val="dk1"/>
                </a:solidFill>
                <a:latin typeface="Arial"/>
                <a:ea typeface="Arial"/>
                <a:cs typeface="Arial"/>
                <a:sym typeface="Arial"/>
              </a:rPr>
              <a:t>Kva slags skule ønskjer Ulstein vidaregåande å vere?</a:t>
            </a:r>
            <a:endParaRPr>
              <a:latin typeface="Arial"/>
              <a:ea typeface="Arial"/>
              <a:cs typeface="Arial"/>
              <a:sym typeface="Arial"/>
            </a:endParaRPr>
          </a:p>
        </p:txBody>
      </p:sp>
      <p:sp>
        <p:nvSpPr>
          <p:cNvPr id="98" name="Google Shape;98;p20"/>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342900" lvl="0" indent="-342900" algn="l" rtl="0">
              <a:spcBef>
                <a:spcPts val="400"/>
              </a:spcBef>
              <a:spcAft>
                <a:spcPts val="0"/>
              </a:spcAft>
              <a:buClr>
                <a:srgbClr val="C2AF00"/>
              </a:buClr>
              <a:buSzPts val="2000"/>
              <a:buFont typeface="Arial"/>
              <a:buNone/>
            </a:pPr>
            <a:r>
              <a:rPr lang="no-NO" sz="2000">
                <a:solidFill>
                  <a:schemeClr val="dk1"/>
                </a:solidFill>
                <a:latin typeface="Arial"/>
                <a:ea typeface="Arial"/>
                <a:cs typeface="Arial"/>
                <a:sym typeface="Arial"/>
              </a:rPr>
              <a:t>Ulstein vgs vil ha fokus på gode relasjonar og god klasseleiing.</a:t>
            </a: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Arial"/>
              <a:buNone/>
            </a:pP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Arial"/>
              <a:buNone/>
            </a:pPr>
            <a:r>
              <a:rPr lang="no-NO" sz="2000">
                <a:solidFill>
                  <a:schemeClr val="dk1"/>
                </a:solidFill>
                <a:latin typeface="Arial"/>
                <a:ea typeface="Arial"/>
                <a:cs typeface="Arial"/>
                <a:sym typeface="Arial"/>
              </a:rPr>
              <a:t>God klasseleiing med vekt på gode relasjonar der alle elevane</a:t>
            </a: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Arial"/>
              <a:buNone/>
            </a:pPr>
            <a:r>
              <a:rPr lang="no-NO" sz="2000">
                <a:solidFill>
                  <a:schemeClr val="dk1"/>
                </a:solidFill>
                <a:latin typeface="Arial"/>
                <a:ea typeface="Arial"/>
                <a:cs typeface="Arial"/>
                <a:sym typeface="Arial"/>
              </a:rPr>
              <a:t>vert sett, og god og tydeleg kommunikasjon mellom lærarar og </a:t>
            </a: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Arial"/>
              <a:buNone/>
            </a:pPr>
            <a:r>
              <a:rPr lang="no-NO" sz="2000">
                <a:solidFill>
                  <a:schemeClr val="dk1"/>
                </a:solidFill>
                <a:latin typeface="Arial"/>
                <a:ea typeface="Arial"/>
                <a:cs typeface="Arial"/>
                <a:sym typeface="Arial"/>
              </a:rPr>
              <a:t>elevar.</a:t>
            </a: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Arial"/>
              <a:buNone/>
            </a:pPr>
            <a:endParaRPr sz="2000">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Arial"/>
              <a:buNone/>
            </a:pPr>
            <a:r>
              <a:rPr lang="no-NO" sz="2000" b="1">
                <a:solidFill>
                  <a:schemeClr val="dk1"/>
                </a:solidFill>
                <a:latin typeface="Arial"/>
                <a:ea typeface="Arial"/>
                <a:cs typeface="Arial"/>
                <a:sym typeface="Arial"/>
              </a:rPr>
              <a:t>Målet er god fagleg og sosial utvikling for alle elevane ut frå </a:t>
            </a:r>
            <a:endParaRPr sz="2000" b="1">
              <a:solidFill>
                <a:schemeClr val="dk1"/>
              </a:solidFill>
              <a:latin typeface="Arial"/>
              <a:ea typeface="Arial"/>
              <a:cs typeface="Arial"/>
              <a:sym typeface="Arial"/>
            </a:endParaRPr>
          </a:p>
          <a:p>
            <a:pPr marL="342900" lvl="0" indent="-342900" algn="l" rtl="0">
              <a:spcBef>
                <a:spcPts val="400"/>
              </a:spcBef>
              <a:spcAft>
                <a:spcPts val="0"/>
              </a:spcAft>
              <a:buClr>
                <a:srgbClr val="C2AF00"/>
              </a:buClr>
              <a:buSzPts val="2000"/>
              <a:buFont typeface="Arial"/>
              <a:buNone/>
            </a:pPr>
            <a:r>
              <a:rPr lang="no-NO" sz="2000" b="1">
                <a:solidFill>
                  <a:schemeClr val="dk1"/>
                </a:solidFill>
                <a:latin typeface="Arial"/>
                <a:ea typeface="Arial"/>
                <a:cs typeface="Arial"/>
                <a:sym typeface="Arial"/>
              </a:rPr>
              <a:t>kvar enkelt sin ståstad.</a:t>
            </a:r>
            <a:endParaRPr sz="2000">
              <a:solidFill>
                <a:schemeClr val="dk1"/>
              </a:solidFill>
              <a:latin typeface="Arial"/>
              <a:ea typeface="Arial"/>
              <a:cs typeface="Arial"/>
              <a:sym typeface="Arial"/>
            </a:endParaRPr>
          </a:p>
          <a:p>
            <a:pPr marL="0" lvl="0" indent="0" algn="l" rtl="0">
              <a:spcBef>
                <a:spcPts val="48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342900" lvl="0" indent="-342900" algn="l" rtl="0">
              <a:spcBef>
                <a:spcPts val="0"/>
              </a:spcBef>
              <a:spcAft>
                <a:spcPts val="0"/>
              </a:spcAft>
              <a:buClr>
                <a:srgbClr val="C2AF00"/>
              </a:buClr>
              <a:buSzPts val="2400"/>
              <a:buFont typeface="Arial"/>
              <a:buNone/>
            </a:pPr>
            <a:r>
              <a:rPr lang="no-NO" sz="2400" b="1">
                <a:solidFill>
                  <a:schemeClr val="dk1"/>
                </a:solidFill>
                <a:latin typeface="Arial"/>
                <a:ea typeface="Arial"/>
                <a:cs typeface="Arial"/>
                <a:sym typeface="Arial"/>
              </a:rPr>
              <a:t>Kva slags skule ønskjer Ulstein vidaregåande å vere?</a:t>
            </a:r>
            <a:endParaRPr/>
          </a:p>
        </p:txBody>
      </p:sp>
      <p:sp>
        <p:nvSpPr>
          <p:cNvPr id="105" name="Google Shape;105;p21"/>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0" lvl="0" indent="0" algn="l" rtl="0">
              <a:spcBef>
                <a:spcPts val="480"/>
              </a:spcBef>
              <a:spcAft>
                <a:spcPts val="0"/>
              </a:spcAft>
              <a:buNone/>
            </a:pPr>
            <a:r>
              <a:rPr lang="nn-NO" sz="2000">
                <a:latin typeface="Arial" panose="020B0604020202020204" pitchFamily="34" charset="0"/>
                <a:cs typeface="Arial" panose="020B0604020202020204" pitchFamily="34" charset="0"/>
              </a:rPr>
              <a:t>Vi har sterkt fokus på bruk av teknologi</a:t>
            </a:r>
          </a:p>
          <a:p>
            <a:pPr marL="0" lvl="0" indent="0" algn="l" rtl="0">
              <a:spcBef>
                <a:spcPts val="480"/>
              </a:spcBef>
              <a:spcAft>
                <a:spcPts val="0"/>
              </a:spcAft>
              <a:buNone/>
            </a:pPr>
            <a:endParaRPr lang="nn-NO" sz="2000">
              <a:latin typeface="Arial" panose="020B0604020202020204" pitchFamily="34" charset="0"/>
              <a:cs typeface="Arial" panose="020B0604020202020204" pitchFamily="34" charset="0"/>
            </a:endParaRPr>
          </a:p>
          <a:p>
            <a:pPr marL="0" lvl="0" indent="0" algn="l" rtl="0">
              <a:spcBef>
                <a:spcPts val="480"/>
              </a:spcBef>
              <a:spcAft>
                <a:spcPts val="0"/>
              </a:spcAft>
              <a:buNone/>
            </a:pPr>
            <a:r>
              <a:rPr lang="nn-NO" sz="2000">
                <a:latin typeface="Arial" panose="020B0604020202020204" pitchFamily="34" charset="0"/>
                <a:cs typeface="Arial" panose="020B0604020202020204" pitchFamily="34" charset="0"/>
              </a:rPr>
              <a:t>Pilotskule innan bruk av </a:t>
            </a:r>
            <a:r>
              <a:rPr lang="nn-NO" sz="2000">
                <a:solidFill>
                  <a:schemeClr val="tx1"/>
                </a:solidFill>
                <a:latin typeface="Arial" panose="020B0604020202020204" pitchFamily="34" charset="0"/>
                <a:cs typeface="Arial" panose="020B0604020202020204" pitchFamily="34" charset="0"/>
              </a:rPr>
              <a:t>Microsoft365 </a:t>
            </a:r>
            <a:r>
              <a:rPr lang="nn-NO" sz="2000">
                <a:latin typeface="Arial" panose="020B0604020202020204" pitchFamily="34" charset="0"/>
                <a:cs typeface="Arial" panose="020B0604020202020204" pitchFamily="34" charset="0"/>
              </a:rPr>
              <a:t>“alle plassar der det er </a:t>
            </a:r>
            <a:r>
              <a:rPr lang="nn-NO" sz="2000" err="1">
                <a:latin typeface="Arial" panose="020B0604020202020204" pitchFamily="34" charset="0"/>
                <a:cs typeface="Arial" panose="020B0604020202020204" pitchFamily="34" charset="0"/>
              </a:rPr>
              <a:t>mulig</a:t>
            </a:r>
            <a:r>
              <a:rPr lang="nn-NO" sz="2000">
                <a:latin typeface="Arial" panose="020B0604020202020204" pitchFamily="34" charset="0"/>
                <a:cs typeface="Arial" panose="020B0604020202020204" pitchFamily="34" charset="0"/>
              </a:rPr>
              <a:t>”.  </a:t>
            </a:r>
          </a:p>
          <a:p>
            <a:pPr marL="0" lvl="0" indent="0" algn="l" rtl="0">
              <a:spcBef>
                <a:spcPts val="480"/>
              </a:spcBef>
              <a:spcAft>
                <a:spcPts val="0"/>
              </a:spcAft>
              <a:buNone/>
            </a:pPr>
            <a:endParaRPr lang="nn-NO" sz="2000">
              <a:latin typeface="Arial" panose="020B0604020202020204" pitchFamily="34" charset="0"/>
              <a:cs typeface="Arial" panose="020B0604020202020204" pitchFamily="34" charset="0"/>
            </a:endParaRPr>
          </a:p>
          <a:p>
            <a:pPr marL="0" lvl="0" indent="0" algn="l" rtl="0">
              <a:spcBef>
                <a:spcPts val="480"/>
              </a:spcBef>
              <a:spcAft>
                <a:spcPts val="0"/>
              </a:spcAft>
              <a:buNone/>
            </a:pPr>
            <a:r>
              <a:rPr lang="nn-NO" sz="2000">
                <a:latin typeface="Arial" panose="020B0604020202020204" pitchFamily="34" charset="0"/>
                <a:cs typeface="Arial" panose="020B0604020202020204" pitchFamily="34" charset="0"/>
              </a:rPr>
              <a:t>Teams vert nytta som læringsplattform. OneNote som reiskap</a:t>
            </a:r>
          </a:p>
          <a:p>
            <a:pPr marL="0" lvl="0" indent="0" algn="l" rtl="0">
              <a:spcBef>
                <a:spcPts val="480"/>
              </a:spcBef>
              <a:spcAft>
                <a:spcPts val="0"/>
              </a:spcAft>
              <a:buNone/>
            </a:pPr>
            <a:endParaRPr lang="nn-NO" sz="2000">
              <a:latin typeface="Arial" panose="020B0604020202020204" pitchFamily="34" charset="0"/>
              <a:cs typeface="Arial" panose="020B0604020202020204" pitchFamily="34" charset="0"/>
            </a:endParaRPr>
          </a:p>
          <a:p>
            <a:pPr marL="0" lvl="0" indent="0" algn="l" rtl="0">
              <a:spcBef>
                <a:spcPts val="480"/>
              </a:spcBef>
              <a:spcAft>
                <a:spcPts val="0"/>
              </a:spcAft>
              <a:buNone/>
            </a:pPr>
            <a:r>
              <a:rPr lang="nn-NO" sz="2000">
                <a:latin typeface="Arial" panose="020B0604020202020204" pitchFamily="34" charset="0"/>
                <a:cs typeface="Arial" panose="020B0604020202020204" pitchFamily="34" charset="0"/>
              </a:rPr>
              <a:t>Skulen sin handlingsplan for skuleåret ligg ute på heimesida vår</a:t>
            </a:r>
          </a:p>
          <a:p>
            <a:pPr marL="0" lvl="0" indent="0" algn="l" rtl="0">
              <a:spcBef>
                <a:spcPts val="480"/>
              </a:spcBef>
              <a:spcAft>
                <a:spcPts val="0"/>
              </a:spcAft>
              <a:buNone/>
            </a:pPr>
            <a:endParaRPr lang="nn-NO" sz="2000">
              <a:latin typeface="Arial" panose="020B0604020202020204" pitchFamily="34" charset="0"/>
              <a:cs typeface="Arial" panose="020B0604020202020204" pitchFamily="34" charset="0"/>
            </a:endParaRPr>
          </a:p>
          <a:p>
            <a:pPr marL="0" lvl="0" indent="0" algn="l" rtl="0">
              <a:spcBef>
                <a:spcPts val="48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342900" lvl="0" indent="-342900" algn="l" rtl="0">
              <a:spcBef>
                <a:spcPts val="0"/>
              </a:spcBef>
              <a:spcAft>
                <a:spcPts val="0"/>
              </a:spcAft>
              <a:buClr>
                <a:srgbClr val="C2AF00"/>
              </a:buClr>
              <a:buSzPts val="2400"/>
              <a:buFont typeface="Arial"/>
              <a:buNone/>
            </a:pPr>
            <a:r>
              <a:rPr lang="no-NO" sz="2800" b="1">
                <a:solidFill>
                  <a:schemeClr val="dk1"/>
                </a:solidFill>
                <a:latin typeface="Arial"/>
                <a:ea typeface="Arial"/>
                <a:cs typeface="Arial"/>
                <a:sym typeface="Arial"/>
              </a:rPr>
              <a:t>Skulen sine </a:t>
            </a:r>
            <a:r>
              <a:rPr lang="nb-NO" sz="2800" b="1" err="1">
                <a:solidFill>
                  <a:schemeClr val="dk1"/>
                </a:solidFill>
                <a:latin typeface="Arial"/>
                <a:ea typeface="Arial"/>
                <a:cs typeface="Arial"/>
                <a:sym typeface="Arial"/>
              </a:rPr>
              <a:t>gjennomføringstal</a:t>
            </a:r>
            <a:r>
              <a:rPr lang="nb-NO" sz="2800" b="1">
                <a:solidFill>
                  <a:schemeClr val="dk1"/>
                </a:solidFill>
                <a:latin typeface="Arial"/>
                <a:ea typeface="Arial"/>
                <a:cs typeface="Arial"/>
                <a:sym typeface="Arial"/>
              </a:rPr>
              <a:t>. </a:t>
            </a:r>
            <a:r>
              <a:rPr lang="nb-NO" sz="2800">
                <a:solidFill>
                  <a:schemeClr val="dk1"/>
                </a:solidFill>
                <a:latin typeface="Arial"/>
                <a:ea typeface="Arial"/>
                <a:cs typeface="Arial"/>
                <a:sym typeface="Arial"/>
              </a:rPr>
              <a:t>Målet er 90%</a:t>
            </a:r>
            <a:br>
              <a:rPr lang="nb-NO" sz="2800" b="1">
                <a:solidFill>
                  <a:schemeClr val="dk1"/>
                </a:solidFill>
                <a:latin typeface="Arial"/>
                <a:ea typeface="Arial"/>
                <a:cs typeface="Arial"/>
                <a:sym typeface="Arial"/>
              </a:rPr>
            </a:br>
            <a:endParaRPr sz="2800"/>
          </a:p>
        </p:txBody>
      </p:sp>
      <p:sp>
        <p:nvSpPr>
          <p:cNvPr id="112" name="Google Shape;112;p22"/>
          <p:cNvSpPr txBox="1">
            <a:spLocks noGrp="1"/>
          </p:cNvSpPr>
          <p:nvPr>
            <p:ph type="body" idx="1"/>
          </p:nvPr>
        </p:nvSpPr>
        <p:spPr>
          <a:xfrm>
            <a:off x="969987" y="1407702"/>
            <a:ext cx="7786800" cy="3188100"/>
          </a:xfrm>
          <a:prstGeom prst="rect">
            <a:avLst/>
          </a:prstGeom>
        </p:spPr>
        <p:txBody>
          <a:bodyPr spcFirstLastPara="1" wrap="square" lIns="0" tIns="0" rIns="0" bIns="0" anchor="t" anchorCtr="0">
            <a:noAutofit/>
          </a:bodyPr>
          <a:lstStyle/>
          <a:p>
            <a:pPr marL="342900" lvl="0" indent="-342900" algn="l" rtl="0">
              <a:spcBef>
                <a:spcPts val="320"/>
              </a:spcBef>
              <a:spcAft>
                <a:spcPts val="0"/>
              </a:spcAft>
              <a:buClr>
                <a:srgbClr val="C2AF00"/>
              </a:buClr>
              <a:buSzPts val="1600"/>
              <a:buFont typeface="Arial"/>
              <a:buNone/>
            </a:pPr>
            <a:r>
              <a:rPr lang="no-NO" sz="1600">
                <a:solidFill>
                  <a:schemeClr val="dk1"/>
                </a:solidFill>
                <a:latin typeface="Arial"/>
                <a:ea typeface="Arial"/>
                <a:cs typeface="Arial"/>
                <a:sym typeface="Arial"/>
              </a:rPr>
              <a:t>	</a:t>
            </a:r>
            <a:r>
              <a:rPr lang="no-NO" sz="1400">
                <a:solidFill>
                  <a:schemeClr val="dk1"/>
                </a:solidFill>
                <a:latin typeface="Arial"/>
                <a:ea typeface="Arial"/>
                <a:cs typeface="Arial"/>
                <a:sym typeface="Arial"/>
              </a:rPr>
              <a:t>Fullført og bestått - resultat siste skuleåra:</a:t>
            </a:r>
            <a:endParaRPr sz="1400">
              <a:solidFill>
                <a:schemeClr val="dk1"/>
              </a:solidFill>
              <a:latin typeface="Arial"/>
              <a:ea typeface="Arial"/>
              <a:cs typeface="Arial"/>
              <a:sym typeface="Arial"/>
            </a:endParaRPr>
          </a:p>
          <a:p>
            <a:pPr marL="342900" lvl="0" indent="-342900" algn="l" rtl="0">
              <a:spcBef>
                <a:spcPts val="320"/>
              </a:spcBef>
              <a:spcAft>
                <a:spcPts val="0"/>
              </a:spcAft>
              <a:buClr>
                <a:srgbClr val="C2AF00"/>
              </a:buClr>
              <a:buSzPts val="1600"/>
              <a:buFont typeface="Arial"/>
              <a:buNone/>
            </a:pPr>
            <a:endParaRPr sz="1600">
              <a:solidFill>
                <a:schemeClr val="dk1"/>
              </a:solidFill>
              <a:latin typeface="Arial"/>
              <a:ea typeface="Arial"/>
              <a:cs typeface="Arial"/>
              <a:sym typeface="Arial"/>
            </a:endParaRPr>
          </a:p>
          <a:p>
            <a:pPr marL="342900" lvl="0" indent="-342900" algn="l" rtl="0">
              <a:spcBef>
                <a:spcPts val="320"/>
              </a:spcBef>
              <a:spcAft>
                <a:spcPts val="0"/>
              </a:spcAft>
              <a:buClr>
                <a:srgbClr val="C2AF00"/>
              </a:buClr>
              <a:buSzPts val="1600"/>
              <a:buFont typeface="Arial"/>
              <a:buNone/>
            </a:pPr>
            <a:endParaRPr sz="1600">
              <a:solidFill>
                <a:schemeClr val="dk1"/>
              </a:solidFill>
              <a:latin typeface="Arial"/>
              <a:ea typeface="Arial"/>
              <a:cs typeface="Arial"/>
              <a:sym typeface="Arial"/>
            </a:endParaRPr>
          </a:p>
          <a:p>
            <a:pPr marL="342900" lvl="0" indent="-342900" algn="l" rtl="0">
              <a:spcBef>
                <a:spcPts val="320"/>
              </a:spcBef>
              <a:spcAft>
                <a:spcPts val="0"/>
              </a:spcAft>
              <a:buClr>
                <a:srgbClr val="C2AF00"/>
              </a:buClr>
              <a:buSzPts val="1600"/>
              <a:buFont typeface="Arial"/>
              <a:buNone/>
            </a:pPr>
            <a:endParaRPr sz="1600">
              <a:solidFill>
                <a:schemeClr val="dk1"/>
              </a:solidFill>
              <a:latin typeface="Arial"/>
              <a:ea typeface="Arial"/>
              <a:cs typeface="Arial"/>
              <a:sym typeface="Arial"/>
            </a:endParaRPr>
          </a:p>
          <a:p>
            <a:pPr marL="342900" lvl="0" indent="-342900" algn="l" rtl="0">
              <a:spcBef>
                <a:spcPts val="320"/>
              </a:spcBef>
              <a:spcAft>
                <a:spcPts val="0"/>
              </a:spcAft>
              <a:buClr>
                <a:srgbClr val="C2AF00"/>
              </a:buClr>
              <a:buSzPts val="1600"/>
              <a:buFont typeface="Arial"/>
              <a:buNone/>
            </a:pPr>
            <a:endParaRPr sz="1600">
              <a:solidFill>
                <a:schemeClr val="dk1"/>
              </a:solidFill>
              <a:latin typeface="Arial"/>
              <a:ea typeface="Arial"/>
              <a:cs typeface="Arial"/>
              <a:sym typeface="Arial"/>
            </a:endParaRPr>
          </a:p>
          <a:p>
            <a:pPr marL="342900" lvl="0" indent="-342900" algn="l" rtl="0">
              <a:spcBef>
                <a:spcPts val="320"/>
              </a:spcBef>
              <a:spcAft>
                <a:spcPts val="0"/>
              </a:spcAft>
              <a:buClr>
                <a:srgbClr val="C2AF00"/>
              </a:buClr>
              <a:buSzPts val="1600"/>
              <a:buFont typeface="Arial"/>
              <a:buNone/>
            </a:pPr>
            <a:endParaRPr sz="1600">
              <a:solidFill>
                <a:schemeClr val="dk1"/>
              </a:solidFill>
              <a:latin typeface="Arial"/>
              <a:ea typeface="Arial"/>
              <a:cs typeface="Arial"/>
              <a:sym typeface="Arial"/>
            </a:endParaRPr>
          </a:p>
          <a:p>
            <a:pPr marL="342900" lvl="0" indent="-342900" algn="l" rtl="0">
              <a:spcBef>
                <a:spcPts val="320"/>
              </a:spcBef>
              <a:spcAft>
                <a:spcPts val="0"/>
              </a:spcAft>
              <a:buClr>
                <a:srgbClr val="C2AF00"/>
              </a:buClr>
              <a:buSzPts val="1600"/>
              <a:buFont typeface="Arial"/>
              <a:buNone/>
            </a:pPr>
            <a:endParaRPr sz="1600">
              <a:solidFill>
                <a:schemeClr val="dk1"/>
              </a:solidFill>
              <a:latin typeface="Arial"/>
              <a:ea typeface="Arial"/>
              <a:cs typeface="Arial"/>
              <a:sym typeface="Arial"/>
            </a:endParaRPr>
          </a:p>
          <a:p>
            <a:pPr marL="342900" lvl="0" indent="-342900" algn="l" rtl="0">
              <a:spcBef>
                <a:spcPts val="320"/>
              </a:spcBef>
              <a:spcAft>
                <a:spcPts val="0"/>
              </a:spcAft>
              <a:buClr>
                <a:srgbClr val="C2AF00"/>
              </a:buClr>
              <a:buSzPts val="1600"/>
              <a:buFont typeface="Arial"/>
              <a:buNone/>
            </a:pPr>
            <a:endParaRPr sz="1600">
              <a:solidFill>
                <a:schemeClr val="dk1"/>
              </a:solidFill>
              <a:latin typeface="Arial"/>
              <a:ea typeface="Arial"/>
              <a:cs typeface="Arial"/>
              <a:sym typeface="Arial"/>
            </a:endParaRPr>
          </a:p>
          <a:p>
            <a:pPr marL="342900" lvl="0" indent="-342900" algn="l" rtl="0">
              <a:spcBef>
                <a:spcPts val="320"/>
              </a:spcBef>
              <a:spcAft>
                <a:spcPts val="0"/>
              </a:spcAft>
              <a:buClr>
                <a:srgbClr val="C2AF00"/>
              </a:buClr>
              <a:buSzPts val="1600"/>
              <a:buFont typeface="Arial"/>
              <a:buNone/>
            </a:pPr>
            <a:endParaRPr sz="1600">
              <a:solidFill>
                <a:schemeClr val="dk1"/>
              </a:solidFill>
              <a:latin typeface="Arial"/>
              <a:ea typeface="Arial"/>
              <a:cs typeface="Arial"/>
              <a:sym typeface="Arial"/>
            </a:endParaRPr>
          </a:p>
          <a:p>
            <a:pPr marL="342900" lvl="0" indent="-342900" algn="l" rtl="0">
              <a:spcBef>
                <a:spcPts val="320"/>
              </a:spcBef>
              <a:spcAft>
                <a:spcPts val="0"/>
              </a:spcAft>
              <a:buClr>
                <a:srgbClr val="C2AF00"/>
              </a:buClr>
              <a:buSzPts val="1600"/>
              <a:buFont typeface="Arial"/>
              <a:buNone/>
            </a:pPr>
            <a:r>
              <a:rPr lang="no-NO" sz="1600">
                <a:solidFill>
                  <a:schemeClr val="dk1"/>
                </a:solidFill>
                <a:latin typeface="Arial"/>
                <a:ea typeface="Arial"/>
                <a:cs typeface="Arial"/>
                <a:sym typeface="Arial"/>
              </a:rPr>
              <a:t>	</a:t>
            </a:r>
            <a:endParaRPr/>
          </a:p>
        </p:txBody>
      </p:sp>
      <p:sp>
        <p:nvSpPr>
          <p:cNvPr id="113" name="Google Shape;113;p22"/>
          <p:cNvSpPr txBox="1"/>
          <p:nvPr/>
        </p:nvSpPr>
        <p:spPr>
          <a:xfrm>
            <a:off x="5030550" y="2305318"/>
            <a:ext cx="3494018" cy="2248984"/>
          </a:xfrm>
          <a:prstGeom prst="rect">
            <a:avLst/>
          </a:prstGeom>
          <a:noFill/>
          <a:ln>
            <a:noFill/>
          </a:ln>
        </p:spPr>
        <p:txBody>
          <a:bodyPr spcFirstLastPara="1" wrap="square" lIns="91425" tIns="91425" rIns="91425" bIns="91425" anchor="t" anchorCtr="0">
            <a:noAutofit/>
          </a:bodyPr>
          <a:lstStyle/>
          <a:p>
            <a:pPr lvl="0"/>
            <a:r>
              <a:rPr lang="nn-NO" sz="1200"/>
              <a:t>Gode gjennomføringstal i 17-18, litt ned i 18-19.</a:t>
            </a:r>
          </a:p>
          <a:p>
            <a:pPr lvl="0"/>
            <a:endParaRPr lang="nn-NO" sz="1200"/>
          </a:p>
          <a:p>
            <a:pPr lvl="0"/>
            <a:r>
              <a:rPr lang="nn-NO" sz="1200"/>
              <a:t>Skuleåra 19/20, 20/21 og 21/22 var prega av covid-19 og etterkvart eit stort faktisk fråvær, som </a:t>
            </a:r>
            <a:r>
              <a:rPr lang="nn-NO" sz="1200" err="1"/>
              <a:t>b.a</a:t>
            </a:r>
            <a:r>
              <a:rPr lang="nn-NO" sz="1200"/>
              <a:t>. førte til fleire «ikkje vurdert»</a:t>
            </a:r>
          </a:p>
          <a:p>
            <a:pPr lvl="0"/>
            <a:endParaRPr lang="nn-NO" sz="1200"/>
          </a:p>
          <a:p>
            <a:pPr lvl="0"/>
            <a:r>
              <a:rPr lang="nn-NO" sz="1200"/>
              <a:t>Skuleåret 22/23 vart eksamen gjennomført og vi var framleis over 90%. Skuleåret etter bikka vi så vidt under 90%. I vår (24/25) var gjennomføringa 86,1%. Det er vi ikkje nøgde med.</a:t>
            </a:r>
          </a:p>
          <a:p>
            <a:pPr marL="0" lvl="0" indent="0" algn="l" rtl="0">
              <a:spcBef>
                <a:spcPts val="0"/>
              </a:spcBef>
              <a:spcAft>
                <a:spcPts val="0"/>
              </a:spcAft>
              <a:buNone/>
            </a:pPr>
            <a:endParaRPr/>
          </a:p>
        </p:txBody>
      </p:sp>
      <p:pic>
        <p:nvPicPr>
          <p:cNvPr id="2" name="Bilde 1">
            <a:extLst>
              <a:ext uri="{FF2B5EF4-FFF2-40B4-BE49-F238E27FC236}">
                <a16:creationId xmlns:a16="http://schemas.microsoft.com/office/drawing/2014/main" id="{DEBFE5D3-EA33-28ED-46FC-6BC21D211939}"/>
              </a:ext>
            </a:extLst>
          </p:cNvPr>
          <p:cNvPicPr>
            <a:picLocks noChangeAspect="1"/>
          </p:cNvPicPr>
          <p:nvPr/>
        </p:nvPicPr>
        <p:blipFill>
          <a:blip r:embed="rId3"/>
          <a:stretch>
            <a:fillRect/>
          </a:stretch>
        </p:blipFill>
        <p:spPr>
          <a:xfrm>
            <a:off x="1046567" y="1911391"/>
            <a:ext cx="3816799" cy="254942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no-NO" sz="1800" b="1">
                <a:latin typeface="Arial"/>
                <a:ea typeface="Arial"/>
                <a:cs typeface="Arial"/>
                <a:sym typeface="Arial"/>
              </a:rPr>
              <a:t>Skulen sine resultat forts.</a:t>
            </a:r>
            <a:endParaRPr sz="1800" b="1">
              <a:latin typeface="Arial"/>
              <a:ea typeface="Arial"/>
              <a:cs typeface="Arial"/>
              <a:sym typeface="Arial"/>
            </a:endParaRPr>
          </a:p>
        </p:txBody>
      </p:sp>
      <p:sp>
        <p:nvSpPr>
          <p:cNvPr id="121" name="Google Shape;121;p23"/>
          <p:cNvSpPr txBox="1">
            <a:spLocks noGrp="1"/>
          </p:cNvSpPr>
          <p:nvPr>
            <p:ph type="body" idx="1"/>
          </p:nvPr>
        </p:nvSpPr>
        <p:spPr>
          <a:xfrm>
            <a:off x="969987" y="1368027"/>
            <a:ext cx="7786800" cy="3188100"/>
          </a:xfrm>
          <a:prstGeom prst="rect">
            <a:avLst/>
          </a:prstGeom>
        </p:spPr>
        <p:txBody>
          <a:bodyPr spcFirstLastPara="1" wrap="square" lIns="0" tIns="0" rIns="0" bIns="0" anchor="t" anchorCtr="0">
            <a:noAutofit/>
          </a:bodyPr>
          <a:lstStyle/>
          <a:p>
            <a:pPr marL="0" lvl="0" indent="0" algn="l" rtl="0">
              <a:spcBef>
                <a:spcPts val="480"/>
              </a:spcBef>
              <a:spcAft>
                <a:spcPts val="0"/>
              </a:spcAft>
              <a:buNone/>
            </a:pPr>
            <a:endParaRPr sz="1400"/>
          </a:p>
        </p:txBody>
      </p:sp>
      <p:sp>
        <p:nvSpPr>
          <p:cNvPr id="5" name="TekstSylinder 4">
            <a:extLst>
              <a:ext uri="{FF2B5EF4-FFF2-40B4-BE49-F238E27FC236}">
                <a16:creationId xmlns:a16="http://schemas.microsoft.com/office/drawing/2014/main" id="{3F9A4D43-80F6-4F0F-9D99-08C1CCD034A4}"/>
              </a:ext>
            </a:extLst>
          </p:cNvPr>
          <p:cNvSpPr txBox="1"/>
          <p:nvPr/>
        </p:nvSpPr>
        <p:spPr>
          <a:xfrm>
            <a:off x="5112310" y="1516135"/>
            <a:ext cx="3374430" cy="2970044"/>
          </a:xfrm>
          <a:prstGeom prst="rect">
            <a:avLst/>
          </a:prstGeom>
          <a:noFill/>
        </p:spPr>
        <p:txBody>
          <a:bodyPr wrap="square" lIns="91440" tIns="45720" rIns="91440" bIns="45720" rtlCol="0" anchor="t">
            <a:spAutoFit/>
          </a:bodyPr>
          <a:lstStyle/>
          <a:p>
            <a:pPr lvl="0">
              <a:spcBef>
                <a:spcPts val="480"/>
              </a:spcBef>
            </a:pPr>
            <a:r>
              <a:rPr lang="nn-NO" sz="1200">
                <a:latin typeface="Calibri" panose="020F0502020204030204" pitchFamily="34" charset="0"/>
                <a:cs typeface="Calibri" panose="020F0502020204030204" pitchFamily="34" charset="0"/>
              </a:rPr>
              <a:t>Fråværet har gått ned etter innføring av 10%-grensa. Det må både skule, elevar og foreldre vere nøgde med.</a:t>
            </a:r>
          </a:p>
          <a:p>
            <a:pPr lvl="0">
              <a:spcBef>
                <a:spcPts val="480"/>
              </a:spcBef>
            </a:pPr>
            <a:endParaRPr lang="nn-NO" sz="900">
              <a:latin typeface="Calibri" panose="020F0502020204030204" pitchFamily="34" charset="0"/>
              <a:cs typeface="Calibri" panose="020F0502020204030204" pitchFamily="34" charset="0"/>
            </a:endParaRPr>
          </a:p>
          <a:p>
            <a:pPr lvl="0">
              <a:spcBef>
                <a:spcPts val="480"/>
              </a:spcBef>
            </a:pPr>
            <a:r>
              <a:rPr lang="nn-NO" sz="1200">
                <a:latin typeface="Calibri" panose="020F0502020204030204" pitchFamily="34" charset="0"/>
                <a:cs typeface="Calibri" panose="020F0502020204030204" pitchFamily="34" charset="0"/>
              </a:rPr>
              <a:t>Fråværet 19-20: det vart ikkje ført fråvær frå 13.mars 20. Fråværet 20-21 og 21-22: koronatiltak og det meste av fråværet vart «ikkje-teljande»</a:t>
            </a:r>
          </a:p>
          <a:p>
            <a:pPr lvl="0">
              <a:spcBef>
                <a:spcPts val="480"/>
              </a:spcBef>
            </a:pPr>
            <a:endParaRPr lang="nn-NO" sz="900">
              <a:latin typeface="Calibri" panose="020F0502020204030204" pitchFamily="34" charset="0"/>
              <a:cs typeface="Calibri" panose="020F0502020204030204" pitchFamily="34" charset="0"/>
            </a:endParaRPr>
          </a:p>
          <a:p>
            <a:pPr lvl="0">
              <a:spcBef>
                <a:spcPts val="480"/>
              </a:spcBef>
            </a:pPr>
            <a:r>
              <a:rPr lang="nn-NO" sz="1200">
                <a:latin typeface="Calibri" panose="020F0502020204030204" pitchFamily="34" charset="0"/>
                <a:cs typeface="Calibri" panose="020F0502020204030204" pitchFamily="34" charset="0"/>
              </a:rPr>
              <a:t>Siste åra har vi vore tilbake til normalen, dvs. alt fråvær skal førast og grensa for å ikkje få karakter i faget er 10% </a:t>
            </a:r>
            <a:r>
              <a:rPr lang="nn-NO" sz="1200" err="1">
                <a:latin typeface="Calibri" panose="020F0502020204030204" pitchFamily="34" charset="0"/>
                <a:cs typeface="Calibri" panose="020F0502020204030204" pitchFamily="34" charset="0"/>
              </a:rPr>
              <a:t>udokumentert</a:t>
            </a:r>
            <a:r>
              <a:rPr lang="nn-NO" sz="1200">
                <a:latin typeface="Calibri" panose="020F0502020204030204" pitchFamily="34" charset="0"/>
                <a:cs typeface="Calibri" panose="020F0502020204030204" pitchFamily="34" charset="0"/>
              </a:rPr>
              <a:t> fråvær. </a:t>
            </a:r>
          </a:p>
          <a:p>
            <a:pPr lvl="0">
              <a:spcBef>
                <a:spcPts val="480"/>
              </a:spcBef>
            </a:pPr>
            <a:r>
              <a:rPr lang="nn-NO" sz="1200">
                <a:latin typeface="Calibri" panose="020F0502020204030204" pitchFamily="34" charset="0"/>
                <a:cs typeface="Calibri" panose="020F0502020204030204" pitchFamily="34" charset="0"/>
              </a:rPr>
              <a:t>22/23 og 23/24 tilnærma likt fråvær. Noko opp sist skuleår.</a:t>
            </a:r>
          </a:p>
          <a:p>
            <a:pPr lvl="0">
              <a:spcBef>
                <a:spcPts val="480"/>
              </a:spcBef>
            </a:pPr>
            <a:endParaRPr lang="nn-NO" sz="1200">
              <a:latin typeface="Calibri" panose="020F0502020204030204" pitchFamily="34" charset="0"/>
              <a:cs typeface="Calibri" panose="020F0502020204030204" pitchFamily="34" charset="0"/>
            </a:endParaRPr>
          </a:p>
        </p:txBody>
      </p:sp>
      <p:pic>
        <p:nvPicPr>
          <p:cNvPr id="2" name="Bilde 1">
            <a:extLst>
              <a:ext uri="{FF2B5EF4-FFF2-40B4-BE49-F238E27FC236}">
                <a16:creationId xmlns:a16="http://schemas.microsoft.com/office/drawing/2014/main" id="{A3AE24A5-DA26-E0E1-6210-7136CC579CE2}"/>
              </a:ext>
            </a:extLst>
          </p:cNvPr>
          <p:cNvPicPr>
            <a:picLocks noChangeAspect="1"/>
          </p:cNvPicPr>
          <p:nvPr/>
        </p:nvPicPr>
        <p:blipFill>
          <a:blip r:embed="rId3"/>
          <a:stretch>
            <a:fillRect/>
          </a:stretch>
        </p:blipFill>
        <p:spPr>
          <a:xfrm>
            <a:off x="1049628" y="1516135"/>
            <a:ext cx="4000481" cy="262442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2366A3-0EDE-4AAC-B2A4-DAAADDD201A0}"/>
              </a:ext>
            </a:extLst>
          </p:cNvPr>
          <p:cNvSpPr>
            <a:spLocks noGrp="1"/>
          </p:cNvSpPr>
          <p:nvPr>
            <p:ph type="title"/>
          </p:nvPr>
        </p:nvSpPr>
        <p:spPr/>
        <p:txBody>
          <a:bodyPr/>
          <a:lstStyle/>
          <a:p>
            <a:pPr algn="ctr"/>
            <a:r>
              <a:rPr lang="nb-NO"/>
              <a:t>Timeplanorganisering</a:t>
            </a:r>
          </a:p>
        </p:txBody>
      </p:sp>
      <p:sp>
        <p:nvSpPr>
          <p:cNvPr id="3" name="Plassholder for tekst 2">
            <a:extLst>
              <a:ext uri="{FF2B5EF4-FFF2-40B4-BE49-F238E27FC236}">
                <a16:creationId xmlns:a16="http://schemas.microsoft.com/office/drawing/2014/main" id="{02889DE1-6E64-478A-8A6F-0DCFE507C3FD}"/>
              </a:ext>
            </a:extLst>
          </p:cNvPr>
          <p:cNvSpPr>
            <a:spLocks noGrp="1"/>
          </p:cNvSpPr>
          <p:nvPr>
            <p:ph type="body" idx="1"/>
          </p:nvPr>
        </p:nvSpPr>
        <p:spPr>
          <a:xfrm>
            <a:off x="969966" y="1349375"/>
            <a:ext cx="7088553" cy="3201987"/>
          </a:xfrm>
        </p:spPr>
        <p:txBody>
          <a:bodyPr/>
          <a:lstStyle/>
          <a:p>
            <a:r>
              <a:rPr lang="nb-NO" sz="2000" err="1"/>
              <a:t>Skuleåret</a:t>
            </a:r>
            <a:r>
              <a:rPr lang="nb-NO" sz="2000"/>
              <a:t> 2020-2021 gjekk vi over </a:t>
            </a:r>
            <a:r>
              <a:rPr lang="nb-NO" sz="2000" err="1"/>
              <a:t>frå</a:t>
            </a:r>
            <a:r>
              <a:rPr lang="nb-NO" sz="2000"/>
              <a:t> enkelt- og </a:t>
            </a:r>
            <a:r>
              <a:rPr lang="nb-NO" sz="2000" err="1"/>
              <a:t>dobbeltimar</a:t>
            </a:r>
            <a:r>
              <a:rPr lang="nb-NO" sz="2000"/>
              <a:t> til heile eller halve </a:t>
            </a:r>
            <a:r>
              <a:rPr lang="nb-NO" sz="2000" err="1"/>
              <a:t>dagar</a:t>
            </a:r>
            <a:r>
              <a:rPr lang="nb-NO" sz="2000"/>
              <a:t> med fag. Slik også </a:t>
            </a:r>
            <a:r>
              <a:rPr lang="nb-NO" sz="2000" err="1"/>
              <a:t>skuleåret</a:t>
            </a:r>
            <a:r>
              <a:rPr lang="nb-NO" sz="2000"/>
              <a:t> 2021-2022.</a:t>
            </a:r>
          </a:p>
          <a:p>
            <a:r>
              <a:rPr lang="nb-NO" sz="2000" err="1"/>
              <a:t>Skuleåret</a:t>
            </a:r>
            <a:r>
              <a:rPr lang="nb-NO" sz="2000"/>
              <a:t> 2022-2023 justerte vi timeplanen til to fag per dag, men med </a:t>
            </a:r>
            <a:r>
              <a:rPr lang="nb-NO" sz="2000" err="1"/>
              <a:t>nokre</a:t>
            </a:r>
            <a:r>
              <a:rPr lang="nb-NO" sz="2000"/>
              <a:t> </a:t>
            </a:r>
            <a:r>
              <a:rPr lang="nb-NO" sz="2000" err="1"/>
              <a:t>tilpassingar</a:t>
            </a:r>
            <a:r>
              <a:rPr lang="nb-NO" sz="2000"/>
              <a:t>. Den organiseringa held vi på også til </a:t>
            </a:r>
            <a:r>
              <a:rPr lang="nb-NO" sz="2000" err="1"/>
              <a:t>skuleåret</a:t>
            </a:r>
            <a:r>
              <a:rPr lang="nb-NO" sz="2000"/>
              <a:t> 2024-2025</a:t>
            </a:r>
          </a:p>
          <a:p>
            <a:r>
              <a:rPr lang="nb-NO" sz="2000" err="1"/>
              <a:t>Kvifor</a:t>
            </a:r>
            <a:r>
              <a:rPr lang="nb-NO" sz="2000"/>
              <a:t>?</a:t>
            </a:r>
          </a:p>
          <a:p>
            <a:r>
              <a:rPr lang="nb-NO" sz="2000"/>
              <a:t>For å få </a:t>
            </a:r>
            <a:r>
              <a:rPr lang="nb-NO" sz="2000" err="1"/>
              <a:t>meir</a:t>
            </a:r>
            <a:r>
              <a:rPr lang="nb-NO" sz="2000"/>
              <a:t> ro i </a:t>
            </a:r>
            <a:r>
              <a:rPr lang="nb-NO" sz="2000" err="1"/>
              <a:t>skulen</a:t>
            </a:r>
            <a:endParaRPr lang="nb-NO" sz="2000"/>
          </a:p>
          <a:p>
            <a:r>
              <a:rPr lang="nb-NO" sz="2000"/>
              <a:t>For å støtte opp under tenkinga i Fagfornyinga; </a:t>
            </a:r>
            <a:r>
              <a:rPr lang="nb-NO" sz="2000" err="1"/>
              <a:t>djupnelæring</a:t>
            </a:r>
            <a:r>
              <a:rPr lang="nb-NO" sz="2000"/>
              <a:t>, </a:t>
            </a:r>
            <a:r>
              <a:rPr lang="nb-NO" sz="2000" err="1"/>
              <a:t>forskande</a:t>
            </a:r>
            <a:r>
              <a:rPr lang="nb-NO" sz="2000"/>
              <a:t> tilnærming, </a:t>
            </a:r>
            <a:r>
              <a:rPr lang="nb-NO" sz="2000" err="1"/>
              <a:t>tverrfaglegheit</a:t>
            </a:r>
            <a:endParaRPr lang="nb-NO" sz="2000"/>
          </a:p>
          <a:p>
            <a:endParaRPr lang="nb-NO"/>
          </a:p>
        </p:txBody>
      </p:sp>
      <p:sp>
        <p:nvSpPr>
          <p:cNvPr id="4" name="Plassholder for tekst 3">
            <a:extLst>
              <a:ext uri="{FF2B5EF4-FFF2-40B4-BE49-F238E27FC236}">
                <a16:creationId xmlns:a16="http://schemas.microsoft.com/office/drawing/2014/main" id="{52BBE235-93EF-4082-AB7E-37EB3507AFF7}"/>
              </a:ext>
            </a:extLst>
          </p:cNvPr>
          <p:cNvSpPr>
            <a:spLocks noGrp="1"/>
          </p:cNvSpPr>
          <p:nvPr>
            <p:ph type="body" idx="2"/>
          </p:nvPr>
        </p:nvSpPr>
        <p:spPr>
          <a:xfrm>
            <a:off x="8217800" y="3669398"/>
            <a:ext cx="538849" cy="380315"/>
          </a:xfrm>
        </p:spPr>
        <p:txBody>
          <a:bodyPr/>
          <a:lstStyle/>
          <a:p>
            <a:pPr marL="50800" indent="0">
              <a:buNone/>
            </a:pPr>
            <a:endParaRPr lang="nb-NO"/>
          </a:p>
        </p:txBody>
      </p:sp>
    </p:spTree>
    <p:extLst>
      <p:ext uri="{BB962C8B-B14F-4D97-AF65-F5344CB8AC3E}">
        <p14:creationId xmlns:p14="http://schemas.microsoft.com/office/powerpoint/2010/main" val="149892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284289-7BE7-44E7-BAFC-E59613C9E5B7}"/>
              </a:ext>
            </a:extLst>
          </p:cNvPr>
          <p:cNvSpPr>
            <a:spLocks noGrp="1"/>
          </p:cNvSpPr>
          <p:nvPr>
            <p:ph type="title"/>
          </p:nvPr>
        </p:nvSpPr>
        <p:spPr/>
        <p:txBody>
          <a:bodyPr/>
          <a:lstStyle/>
          <a:p>
            <a:pPr algn="ctr"/>
            <a:r>
              <a:rPr lang="nb-NO"/>
              <a:t>Timeplanorganisering</a:t>
            </a:r>
          </a:p>
        </p:txBody>
      </p:sp>
      <p:sp>
        <p:nvSpPr>
          <p:cNvPr id="3" name="Plassholder for tekst 2">
            <a:extLst>
              <a:ext uri="{FF2B5EF4-FFF2-40B4-BE49-F238E27FC236}">
                <a16:creationId xmlns:a16="http://schemas.microsoft.com/office/drawing/2014/main" id="{D277E755-9E44-4D68-8912-C3002173F9B5}"/>
              </a:ext>
            </a:extLst>
          </p:cNvPr>
          <p:cNvSpPr>
            <a:spLocks noGrp="1"/>
          </p:cNvSpPr>
          <p:nvPr>
            <p:ph type="body" idx="1"/>
          </p:nvPr>
        </p:nvSpPr>
        <p:spPr>
          <a:xfrm>
            <a:off x="969966" y="1349375"/>
            <a:ext cx="7397997" cy="3201987"/>
          </a:xfrm>
        </p:spPr>
        <p:txBody>
          <a:bodyPr/>
          <a:lstStyle/>
          <a:p>
            <a:r>
              <a:rPr lang="nb-NO" sz="2000"/>
              <a:t>Alle fag har </a:t>
            </a:r>
            <a:r>
              <a:rPr lang="nb-NO" sz="2000" err="1"/>
              <a:t>eit</a:t>
            </a:r>
            <a:r>
              <a:rPr lang="nb-NO" sz="2000"/>
              <a:t> </a:t>
            </a:r>
            <a:r>
              <a:rPr lang="nb-NO" sz="2000" err="1"/>
              <a:t>minstetimetal</a:t>
            </a:r>
            <a:r>
              <a:rPr lang="nb-NO" sz="2000"/>
              <a:t> - gitt i læreplanen</a:t>
            </a:r>
          </a:p>
          <a:p>
            <a:r>
              <a:rPr lang="nb-NO" sz="2000"/>
              <a:t>Vi når «</a:t>
            </a:r>
            <a:r>
              <a:rPr lang="nb-NO" sz="2000" err="1"/>
              <a:t>minstetimetalet</a:t>
            </a:r>
            <a:r>
              <a:rPr lang="nb-NO" sz="2000"/>
              <a:t>» til ulike tider på våren og målet er å få gitt mest mulig undervisning før eksamensperioden </a:t>
            </a:r>
            <a:r>
              <a:rPr lang="nb-NO" sz="2000" err="1"/>
              <a:t>startar</a:t>
            </a:r>
            <a:endParaRPr lang="nb-NO" sz="2000"/>
          </a:p>
          <a:p>
            <a:r>
              <a:rPr lang="nb-NO" sz="2000" err="1"/>
              <a:t>Nokre</a:t>
            </a:r>
            <a:r>
              <a:rPr lang="nb-NO" sz="2000"/>
              <a:t> fag vil bli ferdige </a:t>
            </a:r>
            <a:r>
              <a:rPr lang="nb-NO" sz="2000" err="1"/>
              <a:t>tidlegare</a:t>
            </a:r>
            <a:r>
              <a:rPr lang="nb-NO" sz="2000"/>
              <a:t> enn andre</a:t>
            </a:r>
          </a:p>
          <a:p>
            <a:r>
              <a:rPr lang="nb-NO" sz="2000" err="1"/>
              <a:t>Nokre</a:t>
            </a:r>
            <a:r>
              <a:rPr lang="nb-NO" sz="2000"/>
              <a:t> </a:t>
            </a:r>
            <a:r>
              <a:rPr lang="nb-NO" sz="2000" err="1"/>
              <a:t>elevar</a:t>
            </a:r>
            <a:r>
              <a:rPr lang="nb-NO" sz="2000"/>
              <a:t> kan dermed få fri heile eller halve </a:t>
            </a:r>
            <a:r>
              <a:rPr lang="nb-NO" sz="2000" err="1"/>
              <a:t>dagar</a:t>
            </a:r>
            <a:r>
              <a:rPr lang="nb-NO" sz="2000"/>
              <a:t> innimellom</a:t>
            </a:r>
          </a:p>
          <a:p>
            <a:endParaRPr lang="nb-NO" sz="2000"/>
          </a:p>
          <a:p>
            <a:r>
              <a:rPr lang="nb-NO" sz="2000"/>
              <a:t>Timeplanen varierer «</a:t>
            </a:r>
            <a:r>
              <a:rPr lang="nb-NO" sz="2000" err="1"/>
              <a:t>frå</a:t>
            </a:r>
            <a:r>
              <a:rPr lang="nb-NO" sz="2000"/>
              <a:t> dag til dag» og «veke til veke»</a:t>
            </a:r>
          </a:p>
          <a:p>
            <a:pPr marL="76200" indent="0">
              <a:buNone/>
            </a:pPr>
            <a:endParaRPr lang="nb-NO" sz="2000"/>
          </a:p>
        </p:txBody>
      </p:sp>
    </p:spTree>
    <p:extLst>
      <p:ext uri="{BB962C8B-B14F-4D97-AF65-F5344CB8AC3E}">
        <p14:creationId xmlns:p14="http://schemas.microsoft.com/office/powerpoint/2010/main" val="127095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B9A738-5A97-4D00-8A48-BFB0586B4765}"/>
              </a:ext>
            </a:extLst>
          </p:cNvPr>
          <p:cNvSpPr>
            <a:spLocks noGrp="1"/>
          </p:cNvSpPr>
          <p:nvPr>
            <p:ph type="title"/>
          </p:nvPr>
        </p:nvSpPr>
        <p:spPr/>
        <p:txBody>
          <a:bodyPr/>
          <a:lstStyle/>
          <a:p>
            <a:pPr algn="ctr"/>
            <a:r>
              <a:rPr lang="nb-NO"/>
              <a:t>VIS-app. Kun for </a:t>
            </a:r>
            <a:r>
              <a:rPr lang="nb-NO" err="1"/>
              <a:t>elevar</a:t>
            </a:r>
          </a:p>
        </p:txBody>
      </p:sp>
      <p:sp>
        <p:nvSpPr>
          <p:cNvPr id="3" name="Plassholder for tekst 2">
            <a:extLst>
              <a:ext uri="{FF2B5EF4-FFF2-40B4-BE49-F238E27FC236}">
                <a16:creationId xmlns:a16="http://schemas.microsoft.com/office/drawing/2014/main" id="{1CABCA82-801B-4016-9A6E-B33462BC59A5}"/>
              </a:ext>
            </a:extLst>
          </p:cNvPr>
          <p:cNvSpPr>
            <a:spLocks noGrp="1"/>
          </p:cNvSpPr>
          <p:nvPr>
            <p:ph type="body" idx="1"/>
          </p:nvPr>
        </p:nvSpPr>
        <p:spPr>
          <a:xfrm>
            <a:off x="969966" y="1349375"/>
            <a:ext cx="7710818" cy="3201987"/>
          </a:xfrm>
        </p:spPr>
        <p:txBody>
          <a:bodyPr/>
          <a:lstStyle/>
          <a:p>
            <a:r>
              <a:rPr lang="nb-NO" sz="2000" err="1"/>
              <a:t>Elevane</a:t>
            </a:r>
            <a:r>
              <a:rPr lang="nb-NO" sz="2000"/>
              <a:t> må legge inn </a:t>
            </a:r>
            <a:r>
              <a:rPr lang="nb-NO" sz="2000" err="1"/>
              <a:t>app’en</a:t>
            </a:r>
            <a:r>
              <a:rPr lang="nb-NO" sz="2000"/>
              <a:t> VISMA </a:t>
            </a:r>
            <a:r>
              <a:rPr lang="nb-NO" sz="2000" err="1"/>
              <a:t>InSchool</a:t>
            </a:r>
            <a:r>
              <a:rPr lang="nb-NO" sz="2000"/>
              <a:t> på </a:t>
            </a:r>
            <a:r>
              <a:rPr lang="nb-NO" sz="2000" err="1"/>
              <a:t>telefonane</a:t>
            </a:r>
            <a:r>
              <a:rPr lang="nb-NO" sz="2000"/>
              <a:t> sine</a:t>
            </a:r>
            <a:endParaRPr lang="en-US" sz="2000"/>
          </a:p>
          <a:p>
            <a:r>
              <a:rPr lang="nb-NO" sz="2000" err="1"/>
              <a:t>Elevane</a:t>
            </a:r>
            <a:r>
              <a:rPr lang="nb-NO" sz="2000"/>
              <a:t> må ha den for å sjå timeplanen</a:t>
            </a:r>
            <a:endParaRPr lang="en-US" sz="2000"/>
          </a:p>
          <a:p>
            <a:endParaRPr lang="nb-NO" sz="2000"/>
          </a:p>
          <a:p>
            <a:r>
              <a:rPr lang="nb-NO" sz="2000">
                <a:solidFill>
                  <a:schemeClr val="tx1"/>
                </a:solidFill>
              </a:rPr>
              <a:t>Appen er </a:t>
            </a:r>
            <a:r>
              <a:rPr lang="nb-NO" sz="2000" err="1">
                <a:solidFill>
                  <a:schemeClr val="tx1"/>
                </a:solidFill>
              </a:rPr>
              <a:t>ikkje</a:t>
            </a:r>
            <a:r>
              <a:rPr lang="nb-NO" sz="2000">
                <a:solidFill>
                  <a:schemeClr val="tx1"/>
                </a:solidFill>
              </a:rPr>
              <a:t> for foreldre – foreldre MÅ bruke PC. </a:t>
            </a:r>
          </a:p>
          <a:p>
            <a:endParaRPr lang="nb-NO" sz="2000"/>
          </a:p>
          <a:p>
            <a:endParaRPr lang="nb-NO" sz="2000"/>
          </a:p>
          <a:p>
            <a:endParaRPr lang="nb-NO" sz="2000"/>
          </a:p>
        </p:txBody>
      </p:sp>
      <p:pic>
        <p:nvPicPr>
          <p:cNvPr id="5" name="Bilde 5">
            <a:extLst>
              <a:ext uri="{FF2B5EF4-FFF2-40B4-BE49-F238E27FC236}">
                <a16:creationId xmlns:a16="http://schemas.microsoft.com/office/drawing/2014/main" id="{CBA67141-9769-4128-9AA0-9B628143BA5E}"/>
              </a:ext>
            </a:extLst>
          </p:cNvPr>
          <p:cNvPicPr>
            <a:picLocks noChangeAspect="1"/>
          </p:cNvPicPr>
          <p:nvPr/>
        </p:nvPicPr>
        <p:blipFill>
          <a:blip r:embed="rId2"/>
          <a:stretch>
            <a:fillRect/>
          </a:stretch>
        </p:blipFill>
        <p:spPr>
          <a:xfrm>
            <a:off x="1392594" y="3112342"/>
            <a:ext cx="1028700" cy="971550"/>
          </a:xfrm>
          <a:prstGeom prst="rect">
            <a:avLst/>
          </a:prstGeom>
        </p:spPr>
      </p:pic>
    </p:spTree>
    <p:extLst>
      <p:ext uri="{BB962C8B-B14F-4D97-AF65-F5344CB8AC3E}">
        <p14:creationId xmlns:p14="http://schemas.microsoft.com/office/powerpoint/2010/main" val="245986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no-NO" sz="3000" b="1">
                <a:latin typeface="Arial"/>
                <a:ea typeface="Arial"/>
                <a:cs typeface="Arial"/>
                <a:sym typeface="Arial"/>
              </a:rPr>
              <a:t>Rusarbeidet i vidaregåande opplæring</a:t>
            </a:r>
            <a:endParaRPr sz="3000" b="1">
              <a:latin typeface="Arial"/>
              <a:ea typeface="Arial"/>
              <a:cs typeface="Arial"/>
              <a:sym typeface="Arial"/>
            </a:endParaRPr>
          </a:p>
        </p:txBody>
      </p:sp>
      <p:sp>
        <p:nvSpPr>
          <p:cNvPr id="143" name="Google Shape;143;p26"/>
          <p:cNvSpPr txBox="1">
            <a:spLocks noGrp="1"/>
          </p:cNvSpPr>
          <p:nvPr>
            <p:ph type="body" idx="1"/>
          </p:nvPr>
        </p:nvSpPr>
        <p:spPr>
          <a:xfrm>
            <a:off x="3305882" y="1364875"/>
            <a:ext cx="4831572" cy="2947553"/>
          </a:xfrm>
          <a:prstGeom prst="rect">
            <a:avLst/>
          </a:prstGeom>
        </p:spPr>
        <p:txBody>
          <a:bodyPr spcFirstLastPara="1" wrap="square" lIns="0" tIns="0" rIns="0" bIns="0" anchor="t" anchorCtr="0">
            <a:noAutofit/>
          </a:bodyPr>
          <a:lstStyle/>
          <a:p>
            <a:pPr marL="0" lvl="0" indent="0">
              <a:spcBef>
                <a:spcPts val="0"/>
              </a:spcBef>
              <a:buClr>
                <a:schemeClr val="dk1"/>
              </a:buClr>
              <a:buSzPts val="2000"/>
              <a:buNone/>
            </a:pPr>
            <a:r>
              <a:rPr lang="nn-NO" sz="1600">
                <a:solidFill>
                  <a:schemeClr val="dk1"/>
                </a:solidFill>
              </a:rPr>
              <a:t>Plan for rusarbeid finn ein på fylket si heimeside: </a:t>
            </a:r>
            <a:r>
              <a:rPr lang="nb-NO" sz="1600" err="1">
                <a:hlinkClick r:id="rId3"/>
              </a:rPr>
              <a:t>Rusførebygging</a:t>
            </a:r>
            <a:r>
              <a:rPr lang="nb-NO" sz="1600">
                <a:hlinkClick r:id="rId3"/>
              </a:rPr>
              <a:t> i skolen (Rusplan) - Møre og Romsdal fylkeskommune</a:t>
            </a:r>
            <a:endParaRPr lang="nn-NO" sz="1600">
              <a:solidFill>
                <a:schemeClr val="dk1"/>
              </a:solidFill>
            </a:endParaRPr>
          </a:p>
          <a:p>
            <a:pPr marL="0" lvl="0" indent="0">
              <a:spcBef>
                <a:spcPts val="0"/>
              </a:spcBef>
              <a:buClr>
                <a:schemeClr val="dk1"/>
              </a:buClr>
              <a:buSzPts val="2000"/>
              <a:buNone/>
            </a:pPr>
            <a:r>
              <a:rPr lang="nn-NO" sz="1600">
                <a:solidFill>
                  <a:schemeClr val="dk1"/>
                </a:solidFill>
              </a:rPr>
              <a:t>… og via skulen si heimeside gjennom Om skulen/Planar, reglar og forskrifter.</a:t>
            </a:r>
          </a:p>
          <a:p>
            <a:pPr marL="0" lvl="0" indent="0">
              <a:spcBef>
                <a:spcPts val="0"/>
              </a:spcBef>
              <a:buClr>
                <a:schemeClr val="dk1"/>
              </a:buClr>
              <a:buSzPts val="2000"/>
              <a:buNone/>
            </a:pPr>
            <a:endParaRPr lang="nn-NO" sz="1600">
              <a:solidFill>
                <a:schemeClr val="dk1"/>
              </a:solidFill>
            </a:endParaRPr>
          </a:p>
          <a:p>
            <a:pPr marL="0" lvl="0" indent="0">
              <a:spcBef>
                <a:spcPts val="0"/>
              </a:spcBef>
              <a:buClr>
                <a:schemeClr val="dk1"/>
              </a:buClr>
              <a:buSzPts val="2000"/>
              <a:buNone/>
            </a:pPr>
            <a:r>
              <a:rPr lang="nn-NO" sz="1600">
                <a:solidFill>
                  <a:schemeClr val="dk1"/>
                </a:solidFill>
              </a:rPr>
              <a:t>Rusplanen er ein felles plan for dei fylkeskommunale vidaregåande skulane.</a:t>
            </a:r>
          </a:p>
          <a:p>
            <a:pPr marL="0" lvl="0" indent="0">
              <a:spcBef>
                <a:spcPts val="0"/>
              </a:spcBef>
              <a:buClr>
                <a:schemeClr val="dk1"/>
              </a:buClr>
              <a:buSzPts val="2000"/>
              <a:buNone/>
            </a:pPr>
            <a:endParaRPr lang="nn-NO" sz="1600">
              <a:solidFill>
                <a:schemeClr val="dk1"/>
              </a:solidFill>
            </a:endParaRPr>
          </a:p>
          <a:p>
            <a:pPr marL="0" lvl="0" indent="0" algn="l" rtl="0">
              <a:spcBef>
                <a:spcPts val="0"/>
              </a:spcBef>
              <a:spcAft>
                <a:spcPts val="0"/>
              </a:spcAft>
              <a:buClr>
                <a:schemeClr val="dk1"/>
              </a:buClr>
              <a:buSzPts val="2000"/>
              <a:buFont typeface="Calibri"/>
              <a:buNone/>
            </a:pPr>
            <a:r>
              <a:rPr lang="nn-NO" sz="1600">
                <a:solidFill>
                  <a:schemeClr val="dk1"/>
                </a:solidFill>
              </a:rPr>
              <a:t>Forankringsarbeid lokalt på skulane. </a:t>
            </a:r>
          </a:p>
          <a:p>
            <a:pPr marL="0" lvl="0" indent="0" algn="l" rtl="0">
              <a:spcBef>
                <a:spcPts val="0"/>
              </a:spcBef>
              <a:spcAft>
                <a:spcPts val="0"/>
              </a:spcAft>
              <a:buClr>
                <a:schemeClr val="dk1"/>
              </a:buClr>
              <a:buSzPts val="2000"/>
              <a:buFont typeface="Calibri"/>
              <a:buNone/>
            </a:pPr>
            <a:endParaRPr lang="nn-NO" sz="1600">
              <a:solidFill>
                <a:schemeClr val="dk1"/>
              </a:solidFill>
            </a:endParaRPr>
          </a:p>
          <a:p>
            <a:pPr marL="0" lvl="0" indent="0" algn="l" rtl="0">
              <a:spcBef>
                <a:spcPts val="0"/>
              </a:spcBef>
              <a:spcAft>
                <a:spcPts val="0"/>
              </a:spcAft>
              <a:buClr>
                <a:schemeClr val="dk1"/>
              </a:buClr>
              <a:buSzPts val="2000"/>
              <a:buFont typeface="Calibri"/>
              <a:buNone/>
            </a:pPr>
            <a:endParaRPr lang="nn-NO" sz="1600">
              <a:solidFill>
                <a:schemeClr val="dk1"/>
              </a:solidFill>
            </a:endParaRPr>
          </a:p>
          <a:p>
            <a:pPr marL="0" lvl="0" indent="0">
              <a:spcBef>
                <a:spcPts val="0"/>
              </a:spcBef>
              <a:buClr>
                <a:schemeClr val="dk1"/>
              </a:buClr>
              <a:buSzPts val="2000"/>
              <a:buNone/>
            </a:pPr>
            <a:endParaRPr sz="2000"/>
          </a:p>
        </p:txBody>
      </p:sp>
      <p:pic>
        <p:nvPicPr>
          <p:cNvPr id="2" name="Bilde 1">
            <a:extLst>
              <a:ext uri="{FF2B5EF4-FFF2-40B4-BE49-F238E27FC236}">
                <a16:creationId xmlns:a16="http://schemas.microsoft.com/office/drawing/2014/main" id="{0AEDEA9F-30B0-437E-93BF-A8A8CCB11E41}"/>
              </a:ext>
            </a:extLst>
          </p:cNvPr>
          <p:cNvPicPr>
            <a:picLocks noChangeAspect="1"/>
          </p:cNvPicPr>
          <p:nvPr/>
        </p:nvPicPr>
        <p:blipFill>
          <a:blip r:embed="rId4"/>
          <a:stretch>
            <a:fillRect/>
          </a:stretch>
        </p:blipFill>
        <p:spPr>
          <a:xfrm>
            <a:off x="1014689" y="1318311"/>
            <a:ext cx="2166637" cy="299411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C2AF00"/>
              </a:buClr>
              <a:buSzPts val="2400"/>
              <a:buFont typeface="Verdana"/>
              <a:buNone/>
            </a:pPr>
            <a:r>
              <a:rPr lang="no-NO" sz="2400" b="1">
                <a:solidFill>
                  <a:schemeClr val="dk1"/>
                </a:solidFill>
                <a:latin typeface="Arial"/>
                <a:ea typeface="Arial"/>
                <a:cs typeface="Arial"/>
                <a:sym typeface="Arial"/>
              </a:rPr>
              <a:t>Viktige punkt i </a:t>
            </a:r>
            <a:r>
              <a:rPr lang="nb-NO" sz="2400" b="1">
                <a:solidFill>
                  <a:schemeClr val="dk1"/>
                </a:solidFill>
                <a:latin typeface="Arial"/>
                <a:ea typeface="Arial"/>
                <a:cs typeface="Arial"/>
                <a:sym typeface="Arial"/>
              </a:rPr>
              <a:t>Fylkesstrategi for kvalitet i </a:t>
            </a:r>
            <a:r>
              <a:rPr lang="nb-NO" sz="2400" b="1" err="1">
                <a:solidFill>
                  <a:schemeClr val="dk1"/>
                </a:solidFill>
                <a:latin typeface="Arial"/>
                <a:ea typeface="Arial"/>
                <a:cs typeface="Arial"/>
                <a:sym typeface="Arial"/>
              </a:rPr>
              <a:t>vidaregåande</a:t>
            </a:r>
            <a:r>
              <a:rPr lang="nb-NO" sz="2400" b="1">
                <a:solidFill>
                  <a:schemeClr val="dk1"/>
                </a:solidFill>
                <a:latin typeface="Arial"/>
                <a:ea typeface="Arial"/>
                <a:cs typeface="Arial"/>
                <a:sym typeface="Arial"/>
              </a:rPr>
              <a:t> opplæring i M&amp;R 2024-2027</a:t>
            </a:r>
            <a:r>
              <a:rPr lang="no-NO" sz="2400" b="1">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136" name="Google Shape;136;p25"/>
          <p:cNvSpPr txBox="1">
            <a:spLocks noGrp="1"/>
          </p:cNvSpPr>
          <p:nvPr>
            <p:ph type="body" idx="1"/>
          </p:nvPr>
        </p:nvSpPr>
        <p:spPr>
          <a:xfrm>
            <a:off x="969962" y="1256563"/>
            <a:ext cx="7786800" cy="3432912"/>
          </a:xfrm>
          <a:prstGeom prst="rect">
            <a:avLst/>
          </a:prstGeom>
        </p:spPr>
        <p:txBody>
          <a:bodyPr spcFirstLastPara="1" wrap="square" lIns="0" tIns="0" rIns="0" bIns="0" anchor="t" anchorCtr="0">
            <a:noAutofit/>
          </a:bodyPr>
          <a:lstStyle/>
          <a:p>
            <a:pPr marL="0" lvl="0" indent="-114300" algn="l" rtl="0">
              <a:spcBef>
                <a:spcPts val="480"/>
              </a:spcBef>
              <a:spcAft>
                <a:spcPts val="0"/>
              </a:spcAft>
              <a:buClr>
                <a:srgbClr val="C2AF00"/>
              </a:buClr>
              <a:buSzPts val="1800"/>
              <a:buFont typeface="Verdana"/>
              <a:buChar char="•"/>
            </a:pPr>
            <a:r>
              <a:rPr lang="no-NO" sz="1800">
                <a:solidFill>
                  <a:schemeClr val="dk1"/>
                </a:solidFill>
                <a:latin typeface="Verdana"/>
                <a:ea typeface="Verdana"/>
                <a:cs typeface="Verdana"/>
                <a:sym typeface="Verdana"/>
              </a:rPr>
              <a:t> </a:t>
            </a:r>
            <a:r>
              <a:rPr lang="nn-NO" sz="1600">
                <a:solidFill>
                  <a:schemeClr val="dk1"/>
                </a:solidFill>
                <a:latin typeface="Calibri" panose="020F0502020204030204" pitchFamily="34" charset="0"/>
                <a:ea typeface="Verdana"/>
                <a:cs typeface="Calibri" panose="020F0502020204030204" pitchFamily="34" charset="0"/>
                <a:sym typeface="Verdana"/>
              </a:rPr>
              <a:t>Læringsmiljø 	(trygt og godt læringsmiljø, tilpassa opplæring, </a:t>
            </a:r>
          </a:p>
          <a:p>
            <a:pPr marL="1371600" lvl="0" indent="457200" algn="l" rtl="0">
              <a:spcBef>
                <a:spcPts val="480"/>
              </a:spcBef>
              <a:spcAft>
                <a:spcPts val="0"/>
              </a:spcAft>
              <a:buNone/>
            </a:pPr>
            <a:r>
              <a:rPr lang="nn-NO" sz="1600">
                <a:solidFill>
                  <a:schemeClr val="dk1"/>
                </a:solidFill>
                <a:latin typeface="Calibri" panose="020F0502020204030204" pitchFamily="34" charset="0"/>
                <a:ea typeface="Verdana"/>
                <a:cs typeface="Calibri" panose="020F0502020204030204" pitchFamily="34" charset="0"/>
                <a:sym typeface="Verdana"/>
              </a:rPr>
              <a:t>vurderingspraksis, grunnleggande ferdigheiter, </a:t>
            </a:r>
          </a:p>
          <a:p>
            <a:pPr marL="1371600" lvl="0" indent="457200" algn="l" rtl="0">
              <a:spcBef>
                <a:spcPts val="480"/>
              </a:spcBef>
              <a:spcAft>
                <a:spcPts val="0"/>
              </a:spcAft>
              <a:buNone/>
            </a:pPr>
            <a:r>
              <a:rPr lang="nn-NO" sz="1600">
                <a:solidFill>
                  <a:schemeClr val="dk1"/>
                </a:solidFill>
                <a:latin typeface="Calibri" panose="020F0502020204030204" pitchFamily="34" charset="0"/>
                <a:ea typeface="Verdana"/>
                <a:cs typeface="Calibri" panose="020F0502020204030204" pitchFamily="34" charset="0"/>
                <a:sym typeface="Verdana"/>
              </a:rPr>
              <a:t>digital kompetanse, relevans i fag, elevdemokrati </a:t>
            </a:r>
          </a:p>
          <a:p>
            <a:pPr marL="1371600" lvl="0" indent="457200" algn="l" rtl="0">
              <a:spcBef>
                <a:spcPts val="480"/>
              </a:spcBef>
              <a:spcAft>
                <a:spcPts val="0"/>
              </a:spcAft>
              <a:buNone/>
            </a:pPr>
            <a:r>
              <a:rPr lang="nn-NO" sz="1600">
                <a:solidFill>
                  <a:schemeClr val="dk1"/>
                </a:solidFill>
                <a:latin typeface="Calibri" panose="020F0502020204030204" pitchFamily="34" charset="0"/>
                <a:ea typeface="Verdana"/>
                <a:cs typeface="Calibri" panose="020F0502020204030204" pitchFamily="34" charset="0"/>
                <a:sym typeface="Verdana"/>
              </a:rPr>
              <a:t>og medverknad)</a:t>
            </a:r>
            <a:endParaRPr lang="nn-NO" sz="1600">
              <a:solidFill>
                <a:schemeClr val="dk1"/>
              </a:solidFill>
              <a:latin typeface="Calibri" panose="020F0502020204030204" pitchFamily="34" charset="0"/>
              <a:ea typeface="Arial"/>
              <a:cs typeface="Calibri" panose="020F0502020204030204" pitchFamily="34" charset="0"/>
              <a:sym typeface="Arial"/>
            </a:endParaRPr>
          </a:p>
          <a:p>
            <a:pPr marL="0" lvl="0" indent="-114300" algn="l" rtl="0">
              <a:spcBef>
                <a:spcPts val="400"/>
              </a:spcBef>
              <a:spcAft>
                <a:spcPts val="0"/>
              </a:spcAft>
              <a:buClr>
                <a:srgbClr val="C2AF00"/>
              </a:buClr>
              <a:buSzPts val="1800"/>
              <a:buFont typeface="Verdana"/>
              <a:buChar char="•"/>
            </a:pPr>
            <a:r>
              <a:rPr lang="nn-NO" sz="1600">
                <a:solidFill>
                  <a:schemeClr val="dk1"/>
                </a:solidFill>
                <a:latin typeface="Calibri" panose="020F0502020204030204" pitchFamily="34" charset="0"/>
                <a:ea typeface="Verdana"/>
                <a:cs typeface="Calibri" panose="020F0502020204030204" pitchFamily="34" charset="0"/>
                <a:sym typeface="Verdana"/>
              </a:rPr>
              <a:t> Læringsresultat 	(i høve mål som er sett)</a:t>
            </a:r>
          </a:p>
          <a:p>
            <a:pPr marL="0" lvl="0" indent="-114300" algn="l" rtl="0">
              <a:spcBef>
                <a:spcPts val="400"/>
              </a:spcBef>
              <a:spcAft>
                <a:spcPts val="0"/>
              </a:spcAft>
              <a:buClr>
                <a:srgbClr val="C2AF00"/>
              </a:buClr>
              <a:buSzPts val="1800"/>
              <a:buFont typeface="Verdana"/>
              <a:buChar char="•"/>
            </a:pPr>
            <a:r>
              <a:rPr lang="nn-NO" sz="1600">
                <a:solidFill>
                  <a:schemeClr val="dk1"/>
                </a:solidFill>
                <a:latin typeface="Calibri" panose="020F0502020204030204" pitchFamily="34" charset="0"/>
                <a:ea typeface="Verdana"/>
                <a:cs typeface="Calibri" panose="020F0502020204030204" pitchFamily="34" charset="0"/>
                <a:sym typeface="Verdana"/>
              </a:rPr>
              <a:t> Gjennomføring	(</a:t>
            </a:r>
            <a:r>
              <a:rPr lang="nn-NO" sz="1600" err="1">
                <a:solidFill>
                  <a:schemeClr val="dk1"/>
                </a:solidFill>
                <a:latin typeface="Calibri" panose="020F0502020204030204" pitchFamily="34" charset="0"/>
                <a:ea typeface="Verdana"/>
                <a:cs typeface="Calibri" panose="020F0502020204030204" pitchFamily="34" charset="0"/>
                <a:sym typeface="Verdana"/>
              </a:rPr>
              <a:t>overgongar</a:t>
            </a:r>
            <a:r>
              <a:rPr lang="nn-NO" sz="1600">
                <a:solidFill>
                  <a:schemeClr val="dk1"/>
                </a:solidFill>
                <a:latin typeface="Calibri" panose="020F0502020204030204" pitchFamily="34" charset="0"/>
                <a:ea typeface="Verdana"/>
                <a:cs typeface="Calibri" panose="020F0502020204030204" pitchFamily="34" charset="0"/>
                <a:sym typeface="Verdana"/>
              </a:rPr>
              <a:t> mellom nivå og fullført og bestått)</a:t>
            </a:r>
          </a:p>
          <a:p>
            <a:pPr marL="0" lvl="0" indent="-114300" algn="l" rtl="0">
              <a:spcBef>
                <a:spcPts val="400"/>
              </a:spcBef>
              <a:spcAft>
                <a:spcPts val="0"/>
              </a:spcAft>
              <a:buClr>
                <a:srgbClr val="C2AF00"/>
              </a:buClr>
              <a:buSzPts val="1800"/>
              <a:buFont typeface="Verdana"/>
              <a:buChar char="•"/>
            </a:pPr>
            <a:r>
              <a:rPr lang="nn-NO" sz="1600">
                <a:solidFill>
                  <a:schemeClr val="dk1"/>
                </a:solidFill>
                <a:latin typeface="Calibri" panose="020F0502020204030204" pitchFamily="34" charset="0"/>
                <a:ea typeface="Verdana"/>
                <a:cs typeface="Calibri" panose="020F0502020204030204" pitchFamily="34" charset="0"/>
                <a:sym typeface="Verdana"/>
              </a:rPr>
              <a:t> Leiing og profesjonsutvikling    (pedagogisk og fagleg leiarskap)</a:t>
            </a:r>
          </a:p>
          <a:p>
            <a:pPr marL="0" lvl="0" indent="0" algn="l" rtl="0">
              <a:spcBef>
                <a:spcPts val="400"/>
              </a:spcBef>
              <a:spcAft>
                <a:spcPts val="0"/>
              </a:spcAft>
              <a:buClr>
                <a:srgbClr val="C2AF00"/>
              </a:buClr>
              <a:buSzPts val="1800"/>
              <a:buNone/>
            </a:pPr>
            <a:endParaRPr lang="nn-NO" sz="9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00"/>
              </a:spcBef>
              <a:spcAft>
                <a:spcPts val="0"/>
              </a:spcAft>
              <a:buNone/>
            </a:pPr>
            <a:r>
              <a:rPr lang="nn-NO" sz="1600">
                <a:solidFill>
                  <a:schemeClr val="dk1"/>
                </a:solidFill>
                <a:latin typeface="Calibri" panose="020F0502020204030204" pitchFamily="34" charset="0"/>
                <a:ea typeface="Verdana"/>
                <a:cs typeface="Calibri" panose="020F0502020204030204" pitchFamily="34" charset="0"/>
                <a:sym typeface="Verdana"/>
              </a:rPr>
              <a:t>Delstrategi. Kvalitet i vidaregåande opplæring: </a:t>
            </a:r>
            <a:r>
              <a:rPr lang="nn-NO" sz="1600">
                <a:solidFill>
                  <a:schemeClr val="dk1"/>
                </a:solidFill>
                <a:latin typeface="Calibri" panose="020F0502020204030204" pitchFamily="34" charset="0"/>
                <a:ea typeface="Verdana"/>
                <a:cs typeface="Calibri" panose="020F0502020204030204" pitchFamily="34" charset="0"/>
                <a:sym typeface="Verdana"/>
                <a:hlinkClick r:id="rId3"/>
              </a:rPr>
              <a:t>https://pub.framsikt.net/plan/mrfk/plan-13a2ba35-5113-41d6-a667-4019af3d2844-25320/#/</a:t>
            </a:r>
            <a:endParaRPr lang="nn-NO" sz="16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00"/>
              </a:spcBef>
              <a:spcAft>
                <a:spcPts val="0"/>
              </a:spcAft>
              <a:buNone/>
            </a:pPr>
            <a:endParaRPr lang="nn-NO" sz="900">
              <a:solidFill>
                <a:schemeClr val="dk1"/>
              </a:solidFill>
              <a:latin typeface="Calibri" panose="020F0502020204030204" pitchFamily="34" charset="0"/>
              <a:ea typeface="Verdana"/>
              <a:cs typeface="Calibri" panose="020F0502020204030204" pitchFamily="34" charset="0"/>
              <a:sym typeface="Verdana"/>
            </a:endParaRPr>
          </a:p>
          <a:p>
            <a:pPr marL="0" lvl="0" indent="0">
              <a:spcBef>
                <a:spcPts val="400"/>
              </a:spcBef>
              <a:buClr>
                <a:srgbClr val="C2AF00"/>
              </a:buClr>
              <a:buSzPts val="2000"/>
              <a:buNone/>
            </a:pPr>
            <a:r>
              <a:rPr lang="nn-NO" sz="1600">
                <a:solidFill>
                  <a:schemeClr val="dk1"/>
                </a:solidFill>
                <a:latin typeface="Calibri" panose="020F0502020204030204" pitchFamily="34" charset="0"/>
                <a:ea typeface="Verdana"/>
                <a:cs typeface="Calibri" panose="020F0502020204030204" pitchFamily="34" charset="0"/>
                <a:sym typeface="Verdana"/>
              </a:rPr>
              <a:t>Skulen lagar eigen handlingsplan: </a:t>
            </a:r>
            <a:r>
              <a:rPr lang="nb-NO" sz="1600">
                <a:solidFill>
                  <a:schemeClr val="dk1"/>
                </a:solidFill>
                <a:latin typeface="Calibri" panose="020F0502020204030204" pitchFamily="34" charset="0"/>
                <a:ea typeface="Verdana"/>
                <a:cs typeface="Calibri" panose="020F0502020204030204" pitchFamily="34" charset="0"/>
                <a:sym typeface="Verdana"/>
                <a:hlinkClick r:id="rId4"/>
              </a:rPr>
              <a:t>Handlingsplan 2025-2026</a:t>
            </a:r>
            <a:endParaRPr lang="nn-NO"/>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969950" y="449275"/>
            <a:ext cx="7786800" cy="696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C2AF00"/>
              </a:buClr>
              <a:buSzPts val="2400"/>
              <a:buFont typeface="Verdana"/>
              <a:buNone/>
            </a:pPr>
            <a:r>
              <a:rPr lang="no-NO" sz="3000" b="1">
                <a:solidFill>
                  <a:schemeClr val="dk1"/>
                </a:solidFill>
                <a:latin typeface="Arial"/>
                <a:ea typeface="Arial"/>
                <a:cs typeface="Arial"/>
                <a:sym typeface="Arial"/>
              </a:rPr>
              <a:t>Program:</a:t>
            </a:r>
            <a:endParaRPr sz="3000" i="0" u="none" strike="noStrike" cap="none">
              <a:solidFill>
                <a:srgbClr val="404A4F"/>
              </a:solidFill>
              <a:latin typeface="Arial"/>
              <a:ea typeface="Arial"/>
              <a:cs typeface="Arial"/>
              <a:sym typeface="Arial"/>
            </a:endParaRPr>
          </a:p>
        </p:txBody>
      </p:sp>
      <p:sp>
        <p:nvSpPr>
          <p:cNvPr id="55" name="Google Shape;55;p14"/>
          <p:cNvSpPr txBox="1">
            <a:spLocks noGrp="1"/>
          </p:cNvSpPr>
          <p:nvPr>
            <p:ph type="body" idx="1"/>
          </p:nvPr>
        </p:nvSpPr>
        <p:spPr>
          <a:xfrm>
            <a:off x="761017" y="1250025"/>
            <a:ext cx="7995733" cy="3203988"/>
          </a:xfrm>
          <a:prstGeom prst="rect">
            <a:avLst/>
          </a:prstGeom>
          <a:noFill/>
          <a:ln>
            <a:noFill/>
          </a:ln>
        </p:spPr>
        <p:txBody>
          <a:bodyPr spcFirstLastPara="1" wrap="square" lIns="0" tIns="0" rIns="0" bIns="0" anchor="t" anchorCtr="0">
            <a:noAutofit/>
          </a:bodyPr>
          <a:lstStyle/>
          <a:p>
            <a:pPr lvl="0" fontAlgn="base"/>
            <a:r>
              <a:rPr lang="nn-NO" sz="1800"/>
              <a:t>Presentasjon av skulen</a:t>
            </a:r>
          </a:p>
          <a:p>
            <a:pPr lvl="0" fontAlgn="base"/>
            <a:r>
              <a:rPr lang="nn-NO" sz="1800"/>
              <a:t>Orientering om organisering og reglar</a:t>
            </a:r>
          </a:p>
          <a:p>
            <a:pPr lvl="0" fontAlgn="base"/>
            <a:r>
              <a:rPr lang="nn-NO" sz="1800"/>
              <a:t>Ny opplæringslov</a:t>
            </a:r>
          </a:p>
          <a:p>
            <a:pPr lvl="0" fontAlgn="base"/>
            <a:r>
              <a:rPr lang="nn-NO" sz="1800"/>
              <a:t>Saker kontaktlærar vil ta opp</a:t>
            </a:r>
          </a:p>
          <a:p>
            <a:pPr lvl="0" fontAlgn="base"/>
            <a:r>
              <a:rPr lang="nn-NO" sz="1800"/>
              <a:t>Val av foreldrerepresentantar m/vara til skuleutvalet (1 medlem + 1 vara frå trinnet)</a:t>
            </a:r>
            <a:endParaRPr lang="nb-NO" sz="1800"/>
          </a:p>
          <a:p>
            <a:pPr lvl="0" fontAlgn="base"/>
            <a:r>
              <a:rPr lang="nb-NO" sz="1800"/>
              <a:t>Russetid</a:t>
            </a:r>
          </a:p>
          <a:p>
            <a:pPr lvl="0" fontAlgn="base"/>
            <a:r>
              <a:rPr lang="nn-NO" sz="1800"/>
              <a:t>Saker som foreldre/føresette vil ta opp</a:t>
            </a:r>
            <a:endParaRPr lang="nb-NO" sz="1800"/>
          </a:p>
          <a:p>
            <a:pPr lvl="0" fontAlgn="base"/>
            <a:endParaRPr lang="nn-NO" sz="1600"/>
          </a:p>
          <a:p>
            <a:pPr marL="0" lvl="0" indent="0" algn="l" rtl="0">
              <a:spcBef>
                <a:spcPts val="360"/>
              </a:spcBef>
              <a:spcAft>
                <a:spcPts val="0"/>
              </a:spcAft>
              <a:buClr>
                <a:srgbClr val="C2AF00"/>
              </a:buClr>
              <a:buSzPts val="1800"/>
              <a:buFont typeface="Arial"/>
              <a:buNone/>
            </a:pPr>
            <a:endParaRPr sz="1400">
              <a:solidFill>
                <a:schemeClr val="dk1"/>
              </a:solidFill>
              <a:latin typeface="Verdana"/>
              <a:ea typeface="Verdana"/>
              <a:cs typeface="Verdana"/>
              <a:sym typeface="Verdan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Clr>
                <a:srgbClr val="C2AF00"/>
              </a:buClr>
              <a:buSzPts val="2000"/>
              <a:buFont typeface="Verdana"/>
              <a:buNone/>
            </a:pPr>
            <a:r>
              <a:rPr lang="no-NO" sz="2400" b="1">
                <a:solidFill>
                  <a:schemeClr val="dk1"/>
                </a:solidFill>
                <a:latin typeface="Arial"/>
                <a:ea typeface="Arial"/>
                <a:cs typeface="Arial"/>
                <a:sym typeface="Arial"/>
              </a:rPr>
              <a:t>Foreldresamarbeid er forskriftsfesta:</a:t>
            </a:r>
            <a:endParaRPr sz="2400">
              <a:latin typeface="Arial"/>
              <a:ea typeface="Arial"/>
              <a:cs typeface="Arial"/>
              <a:sym typeface="Arial"/>
            </a:endParaRPr>
          </a:p>
        </p:txBody>
      </p:sp>
      <p:sp>
        <p:nvSpPr>
          <p:cNvPr id="158" name="Google Shape;158;p28"/>
          <p:cNvSpPr txBox="1">
            <a:spLocks noGrp="1"/>
          </p:cNvSpPr>
          <p:nvPr>
            <p:ph type="body" idx="1"/>
          </p:nvPr>
        </p:nvSpPr>
        <p:spPr>
          <a:xfrm>
            <a:off x="969987" y="1368027"/>
            <a:ext cx="7786800" cy="3188100"/>
          </a:xfrm>
          <a:prstGeom prst="rect">
            <a:avLst/>
          </a:prstGeom>
        </p:spPr>
        <p:txBody>
          <a:bodyPr spcFirstLastPara="1" wrap="square" lIns="0" tIns="0" rIns="0" bIns="0" anchor="t" anchorCtr="0">
            <a:noAutofit/>
          </a:bodyPr>
          <a:lstStyle/>
          <a:p>
            <a:pPr marL="457200" lvl="0" indent="-342900" algn="l" rtl="0">
              <a:lnSpc>
                <a:spcPct val="90000"/>
              </a:lnSpc>
              <a:spcBef>
                <a:spcPts val="400"/>
              </a:spcBef>
              <a:spcAft>
                <a:spcPts val="0"/>
              </a:spcAft>
              <a:buClr>
                <a:schemeClr val="dk1"/>
              </a:buClr>
              <a:buSzPts val="1800"/>
              <a:buFont typeface="Verdana"/>
              <a:buChar char="•"/>
            </a:pPr>
            <a:r>
              <a:rPr lang="no-NO" sz="1800">
                <a:solidFill>
                  <a:schemeClr val="dk1"/>
                </a:solidFill>
                <a:latin typeface="Calibri" panose="020F0502020204030204" pitchFamily="34" charset="0"/>
                <a:ea typeface="Verdana"/>
                <a:cs typeface="Calibri" panose="020F0502020204030204" pitchFamily="34" charset="0"/>
                <a:sym typeface="Verdana"/>
              </a:rPr>
              <a:t>Skulen skal halde kontakt med føresette til umyndige elevar gjennom heile opplæringsløpet</a:t>
            </a:r>
            <a:endParaRPr sz="1800">
              <a:solidFill>
                <a:schemeClr val="dk1"/>
              </a:solidFill>
              <a:latin typeface="Calibri" panose="020F0502020204030204" pitchFamily="34" charset="0"/>
              <a:ea typeface="Verdana"/>
              <a:cs typeface="Calibri" panose="020F0502020204030204" pitchFamily="34" charset="0"/>
              <a:sym typeface="Verdana"/>
            </a:endParaRPr>
          </a:p>
          <a:p>
            <a:pPr marL="457200" lvl="0" indent="-342900" algn="l" rtl="0">
              <a:lnSpc>
                <a:spcPct val="90000"/>
              </a:lnSpc>
              <a:spcBef>
                <a:spcPts val="0"/>
              </a:spcBef>
              <a:spcAft>
                <a:spcPts val="0"/>
              </a:spcAft>
              <a:buClr>
                <a:schemeClr val="dk1"/>
              </a:buClr>
              <a:buSzPts val="1800"/>
              <a:buFont typeface="Verdana"/>
              <a:buChar char="•"/>
            </a:pPr>
            <a:r>
              <a:rPr lang="no-NO" sz="1800">
                <a:solidFill>
                  <a:schemeClr val="dk1"/>
                </a:solidFill>
                <a:latin typeface="Calibri" panose="020F0502020204030204" pitchFamily="34" charset="0"/>
                <a:ea typeface="Verdana"/>
                <a:cs typeface="Calibri" panose="020F0502020204030204" pitchFamily="34" charset="0"/>
                <a:sym typeface="Verdana"/>
              </a:rPr>
              <a:t>Informasjonsmøte i starten av skuleåret</a:t>
            </a:r>
            <a:endParaRPr sz="1800">
              <a:solidFill>
                <a:schemeClr val="dk1"/>
              </a:solidFill>
              <a:latin typeface="Calibri" panose="020F0502020204030204" pitchFamily="34" charset="0"/>
              <a:ea typeface="Arial"/>
              <a:cs typeface="Calibri" panose="020F0502020204030204" pitchFamily="34" charset="0"/>
              <a:sym typeface="Arial"/>
            </a:endParaRPr>
          </a:p>
          <a:p>
            <a:pPr marL="457200" lvl="0" indent="-342900" algn="l" rtl="0">
              <a:lnSpc>
                <a:spcPct val="90000"/>
              </a:lnSpc>
              <a:spcBef>
                <a:spcPts val="0"/>
              </a:spcBef>
              <a:spcAft>
                <a:spcPts val="0"/>
              </a:spcAft>
              <a:buClr>
                <a:schemeClr val="dk1"/>
              </a:buClr>
              <a:buSzPts val="1800"/>
              <a:buFont typeface="Verdana"/>
              <a:buChar char="•"/>
            </a:pPr>
            <a:r>
              <a:rPr lang="no-NO" sz="1800">
                <a:solidFill>
                  <a:schemeClr val="dk1"/>
                </a:solidFill>
                <a:latin typeface="Calibri" panose="020F0502020204030204" pitchFamily="34" charset="0"/>
                <a:ea typeface="Verdana"/>
                <a:cs typeface="Calibri" panose="020F0502020204030204" pitchFamily="34" charset="0"/>
                <a:sym typeface="Verdana"/>
              </a:rPr>
              <a:t>Rett til minst ein planlagt og strukturert samtale med kontaktlæraren i løpet av første halvår</a:t>
            </a:r>
            <a:endParaRPr sz="1800">
              <a:solidFill>
                <a:schemeClr val="dk1"/>
              </a:solidFill>
              <a:latin typeface="Calibri" panose="020F0502020204030204" pitchFamily="34" charset="0"/>
              <a:ea typeface="Verdana"/>
              <a:cs typeface="Calibri" panose="020F0502020204030204" pitchFamily="34" charset="0"/>
              <a:sym typeface="Verdana"/>
            </a:endParaRPr>
          </a:p>
          <a:p>
            <a:pPr marL="457200" lvl="0" indent="-342900" algn="l" rtl="0">
              <a:lnSpc>
                <a:spcPct val="90000"/>
              </a:lnSpc>
              <a:spcBef>
                <a:spcPts val="0"/>
              </a:spcBef>
              <a:spcAft>
                <a:spcPts val="0"/>
              </a:spcAft>
              <a:buClr>
                <a:schemeClr val="dk1"/>
              </a:buClr>
              <a:buSzPts val="1800"/>
              <a:buFont typeface="Verdana"/>
              <a:buChar char="•"/>
            </a:pPr>
            <a:r>
              <a:rPr lang="no-NO" sz="1800">
                <a:solidFill>
                  <a:schemeClr val="dk1"/>
                </a:solidFill>
                <a:latin typeface="Calibri" panose="020F0502020204030204" pitchFamily="34" charset="0"/>
                <a:ea typeface="Verdana"/>
                <a:cs typeface="Calibri" panose="020F0502020204030204" pitchFamily="34" charset="0"/>
                <a:sym typeface="Verdana"/>
              </a:rPr>
              <a:t>Vil få invitasjon til samtale i løpet av hausten, okt/nov </a:t>
            </a:r>
            <a:endParaRPr sz="1800">
              <a:solidFill>
                <a:schemeClr val="dk1"/>
              </a:solidFill>
              <a:latin typeface="Calibri" panose="020F0502020204030204" pitchFamily="34" charset="0"/>
              <a:ea typeface="Arial"/>
              <a:cs typeface="Calibri" panose="020F0502020204030204" pitchFamily="34" charset="0"/>
              <a:sym typeface="Arial"/>
            </a:endParaRPr>
          </a:p>
          <a:p>
            <a:pPr marL="457200" lvl="0" indent="0" algn="l" rtl="0">
              <a:lnSpc>
                <a:spcPct val="90000"/>
              </a:lnSpc>
              <a:spcBef>
                <a:spcPts val="400"/>
              </a:spcBef>
              <a:spcAft>
                <a:spcPts val="0"/>
              </a:spcAft>
              <a:buNone/>
            </a:pPr>
            <a:endParaRPr sz="1800">
              <a:solidFill>
                <a:schemeClr val="dk1"/>
              </a:solidFill>
              <a:latin typeface="Calibri" panose="020F0502020204030204" pitchFamily="34" charset="0"/>
              <a:ea typeface="Verdana"/>
              <a:cs typeface="Calibri" panose="020F0502020204030204" pitchFamily="34" charset="0"/>
              <a:sym typeface="Verdana"/>
            </a:endParaRPr>
          </a:p>
          <a:p>
            <a:pPr marL="457200" lvl="0" indent="-342900" algn="l" rtl="0">
              <a:lnSpc>
                <a:spcPct val="90000"/>
              </a:lnSpc>
              <a:spcBef>
                <a:spcPts val="400"/>
              </a:spcBef>
              <a:spcAft>
                <a:spcPts val="0"/>
              </a:spcAft>
              <a:buClr>
                <a:schemeClr val="dk1"/>
              </a:buClr>
              <a:buSzPts val="1800"/>
              <a:buFont typeface="Verdana"/>
              <a:buChar char="•"/>
            </a:pPr>
            <a:r>
              <a:rPr lang="no-NO" sz="1800">
                <a:solidFill>
                  <a:schemeClr val="dk1"/>
                </a:solidFill>
                <a:latin typeface="Calibri" panose="020F0502020204030204" pitchFamily="34" charset="0"/>
                <a:ea typeface="Verdana"/>
                <a:cs typeface="Calibri" panose="020F0502020204030204" pitchFamily="34" charset="0"/>
                <a:sym typeface="Verdana"/>
              </a:rPr>
              <a:t>Søknadsfrist for neste skuleår: 1.mars (1.februar for søking på særskilt grunnlag)</a:t>
            </a:r>
            <a:endParaRPr sz="18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C2AF00"/>
              </a:buClr>
              <a:buSzPts val="2400"/>
              <a:buFont typeface="Verdana"/>
              <a:buNone/>
            </a:pPr>
            <a:r>
              <a:rPr lang="no-NO" sz="3000" b="1">
                <a:solidFill>
                  <a:schemeClr val="dk1"/>
                </a:solidFill>
                <a:latin typeface="Arial"/>
                <a:ea typeface="Arial"/>
                <a:cs typeface="Arial"/>
                <a:sym typeface="Arial"/>
              </a:rPr>
              <a:t>Føresette til ikkje-myndige elevar skal få:</a:t>
            </a:r>
            <a:endParaRPr sz="3000">
              <a:latin typeface="Arial"/>
              <a:ea typeface="Arial"/>
              <a:cs typeface="Arial"/>
              <a:sym typeface="Arial"/>
            </a:endParaRPr>
          </a:p>
        </p:txBody>
      </p:sp>
      <p:sp>
        <p:nvSpPr>
          <p:cNvPr id="165" name="Google Shape;165;p29"/>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0" lvl="0" indent="-152400" algn="l" rtl="0">
              <a:spcBef>
                <a:spcPts val="480"/>
              </a:spcBef>
              <a:spcAft>
                <a:spcPts val="0"/>
              </a:spcAft>
              <a:buClr>
                <a:srgbClr val="C2AF00"/>
              </a:buClr>
              <a:buSzPts val="2400"/>
              <a:buFont typeface="Verdana"/>
              <a:buChar char="•"/>
            </a:pPr>
            <a:r>
              <a:rPr lang="no-NO" sz="2000">
                <a:solidFill>
                  <a:schemeClr val="dk1"/>
                </a:solidFill>
                <a:latin typeface="Calibri" panose="020F0502020204030204" pitchFamily="34" charset="0"/>
                <a:ea typeface="Verdana"/>
                <a:cs typeface="Calibri" panose="020F0502020204030204" pitchFamily="34" charset="0"/>
                <a:sym typeface="Verdana"/>
              </a:rPr>
              <a:t>munnleg eller </a:t>
            </a:r>
            <a:r>
              <a:rPr lang="no-NO" sz="2000" b="1">
                <a:solidFill>
                  <a:schemeClr val="dk1"/>
                </a:solidFill>
                <a:latin typeface="Calibri" panose="020F0502020204030204" pitchFamily="34" charset="0"/>
                <a:ea typeface="Verdana"/>
                <a:cs typeface="Calibri" panose="020F0502020204030204" pitchFamily="34" charset="0"/>
                <a:sym typeface="Verdana"/>
              </a:rPr>
              <a:t>skriftleg</a:t>
            </a:r>
            <a:r>
              <a:rPr lang="no-NO" sz="2000">
                <a:solidFill>
                  <a:schemeClr val="dk1"/>
                </a:solidFill>
                <a:latin typeface="Calibri" panose="020F0502020204030204" pitchFamily="34" charset="0"/>
                <a:ea typeface="Verdana"/>
                <a:cs typeface="Calibri" panose="020F0502020204030204" pitchFamily="34" charset="0"/>
                <a:sym typeface="Verdana"/>
              </a:rPr>
              <a:t> varsel dersom det er fare for ikkje grunnlag for vurdering i fag </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127000" algn="l" rtl="0">
              <a:spcBef>
                <a:spcPts val="400"/>
              </a:spcBef>
              <a:spcAft>
                <a:spcPts val="0"/>
              </a:spcAft>
              <a:buClr>
                <a:srgbClr val="C2AF00"/>
              </a:buClr>
              <a:buSzPts val="2000"/>
              <a:buFont typeface="Verdana"/>
              <a:buChar char="•"/>
            </a:pPr>
            <a:r>
              <a:rPr lang="no-NO" sz="2000">
                <a:solidFill>
                  <a:schemeClr val="dk1"/>
                </a:solidFill>
                <a:latin typeface="Calibri" panose="020F0502020204030204" pitchFamily="34" charset="0"/>
                <a:ea typeface="Verdana"/>
                <a:cs typeface="Calibri" panose="020F0502020204030204" pitchFamily="34" charset="0"/>
                <a:sym typeface="Verdana"/>
              </a:rPr>
              <a:t> munnleg eller </a:t>
            </a:r>
            <a:r>
              <a:rPr lang="no-NO" sz="2000" b="1">
                <a:solidFill>
                  <a:schemeClr val="dk1"/>
                </a:solidFill>
                <a:latin typeface="Calibri" panose="020F0502020204030204" pitchFamily="34" charset="0"/>
                <a:ea typeface="Verdana"/>
                <a:cs typeface="Calibri" panose="020F0502020204030204" pitchFamily="34" charset="0"/>
                <a:sym typeface="Verdana"/>
              </a:rPr>
              <a:t>skriftleg</a:t>
            </a:r>
            <a:r>
              <a:rPr lang="no-NO" sz="2000">
                <a:solidFill>
                  <a:schemeClr val="dk1"/>
                </a:solidFill>
                <a:latin typeface="Calibri" panose="020F0502020204030204" pitchFamily="34" charset="0"/>
                <a:ea typeface="Verdana"/>
                <a:cs typeface="Calibri" panose="020F0502020204030204" pitchFamily="34" charset="0"/>
                <a:sym typeface="Verdana"/>
              </a:rPr>
              <a:t> varsel om fare for at eleven kan få karakteren nokså god eller lite god i orden og/eller åtferd</a:t>
            </a:r>
            <a:endParaRPr sz="2000">
              <a:solidFill>
                <a:schemeClr val="dk1"/>
              </a:solidFill>
              <a:latin typeface="Calibri" panose="020F0502020204030204" pitchFamily="34" charset="0"/>
              <a:ea typeface="Verdana"/>
              <a:cs typeface="Calibri" panose="020F0502020204030204" pitchFamily="34" charset="0"/>
              <a:sym typeface="Verdana"/>
            </a:endParaRPr>
          </a:p>
          <a:p>
            <a:pPr marL="0" indent="-127000">
              <a:buClr>
                <a:srgbClr val="C2AF00"/>
              </a:buClr>
              <a:buSzPts val="2000"/>
              <a:buFont typeface="Verdana"/>
              <a:buChar char="•"/>
            </a:pPr>
            <a:r>
              <a:rPr lang="no-NO" sz="2000">
                <a:solidFill>
                  <a:schemeClr val="dk1"/>
                </a:solidFill>
                <a:latin typeface="Calibri" panose="020F0502020204030204" pitchFamily="34" charset="0"/>
                <a:ea typeface="Verdana"/>
                <a:cs typeface="Calibri" panose="020F0502020204030204" pitchFamily="34" charset="0"/>
                <a:sym typeface="Verdana"/>
              </a:rPr>
              <a:t> </a:t>
            </a:r>
            <a:r>
              <a:rPr lang="nn-NO" sz="2000">
                <a:solidFill>
                  <a:schemeClr val="dk1"/>
                </a:solidFill>
                <a:latin typeface="Calibri" panose="020F0502020204030204" pitchFamily="34" charset="0"/>
                <a:ea typeface="Verdana"/>
                <a:cs typeface="Calibri" panose="020F0502020204030204" pitchFamily="34" charset="0"/>
                <a:sym typeface="Verdana"/>
              </a:rPr>
              <a:t>høve til å logge inn på skulen sitt fråværs- og vurderingssystem, Visma </a:t>
            </a:r>
            <a:r>
              <a:rPr lang="nn-NO" sz="2000" err="1">
                <a:solidFill>
                  <a:schemeClr val="dk1"/>
                </a:solidFill>
                <a:latin typeface="Calibri" panose="020F0502020204030204" pitchFamily="34" charset="0"/>
                <a:ea typeface="Verdana"/>
                <a:cs typeface="Calibri" panose="020F0502020204030204" pitchFamily="34" charset="0"/>
                <a:sym typeface="Verdana"/>
              </a:rPr>
              <a:t>InSchool</a:t>
            </a:r>
            <a:r>
              <a:rPr lang="nn-NO" sz="2000">
                <a:solidFill>
                  <a:schemeClr val="dk1"/>
                </a:solidFill>
                <a:latin typeface="Calibri" panose="020F0502020204030204" pitchFamily="34" charset="0"/>
                <a:ea typeface="Verdana"/>
                <a:cs typeface="Calibri" panose="020F0502020204030204" pitchFamily="34" charset="0"/>
                <a:sym typeface="Verdana"/>
              </a:rPr>
              <a:t>. </a:t>
            </a:r>
            <a:r>
              <a:rPr lang="nn-NO" sz="2000" err="1">
                <a:solidFill>
                  <a:schemeClr val="dk1"/>
                </a:solidFill>
                <a:latin typeface="Calibri" panose="020F0502020204030204" pitchFamily="34" charset="0"/>
                <a:ea typeface="Verdana"/>
                <a:cs typeface="Calibri" panose="020F0502020204030204" pitchFamily="34" charset="0"/>
                <a:sym typeface="Verdana"/>
              </a:rPr>
              <a:t>Innlogging</a:t>
            </a:r>
            <a:r>
              <a:rPr lang="nn-NO" sz="2000">
                <a:solidFill>
                  <a:schemeClr val="dk1"/>
                </a:solidFill>
                <a:latin typeface="Calibri" panose="020F0502020204030204" pitchFamily="34" charset="0"/>
                <a:ea typeface="Verdana"/>
                <a:cs typeface="Calibri" panose="020F0502020204030204" pitchFamily="34" charset="0"/>
                <a:sym typeface="Verdana"/>
              </a:rPr>
              <a:t> via </a:t>
            </a:r>
            <a:r>
              <a:rPr lang="nn-NO" sz="2000" err="1">
                <a:solidFill>
                  <a:schemeClr val="dk1"/>
                </a:solidFill>
                <a:latin typeface="Calibri" panose="020F0502020204030204" pitchFamily="34" charset="0"/>
                <a:ea typeface="Verdana"/>
                <a:cs typeface="Calibri" panose="020F0502020204030204" pitchFamily="34" charset="0"/>
                <a:sym typeface="Verdana"/>
              </a:rPr>
              <a:t>BankID</a:t>
            </a:r>
            <a:r>
              <a:rPr lang="nn-NO" sz="2000">
                <a:solidFill>
                  <a:schemeClr val="dk1"/>
                </a:solidFill>
                <a:latin typeface="Calibri" panose="020F0502020204030204" pitchFamily="34" charset="0"/>
                <a:ea typeface="Verdana"/>
                <a:cs typeface="Calibri" panose="020F0502020204030204" pitchFamily="34" charset="0"/>
                <a:sym typeface="Verdana"/>
              </a:rPr>
              <a:t>.</a:t>
            </a:r>
            <a:endParaRPr lang="nn-NO" sz="2000">
              <a:solidFill>
                <a:schemeClr val="dk1"/>
              </a:solidFill>
              <a:latin typeface="Calibri" panose="020F0502020204030204" pitchFamily="34" charset="0"/>
              <a:ea typeface="Arial"/>
              <a:cs typeface="Calibri" panose="020F0502020204030204" pitchFamily="34" charset="0"/>
              <a:sym typeface="Arial"/>
            </a:endParaRPr>
          </a:p>
          <a:p>
            <a:pPr marL="0" lvl="0" indent="-127000" algn="l" rtl="0">
              <a:spcBef>
                <a:spcPts val="480"/>
              </a:spcBef>
              <a:spcAft>
                <a:spcPts val="0"/>
              </a:spcAft>
              <a:buClr>
                <a:srgbClr val="C2AF00"/>
              </a:buClr>
              <a:buSzPts val="2000"/>
              <a:buFont typeface="Verdana"/>
              <a:buChar char="•"/>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C2AF00"/>
              </a:buClr>
              <a:buSzPts val="2400"/>
              <a:buFont typeface="Verdana"/>
              <a:buNone/>
            </a:pPr>
            <a:r>
              <a:rPr lang="no-NO" sz="3000" b="1">
                <a:solidFill>
                  <a:schemeClr val="dk1"/>
                </a:solidFill>
                <a:latin typeface="Arial"/>
                <a:ea typeface="Arial"/>
                <a:cs typeface="Arial"/>
                <a:sym typeface="Arial"/>
              </a:rPr>
              <a:t>Kommunikasjonskanalar:</a:t>
            </a:r>
            <a:endParaRPr sz="3000">
              <a:latin typeface="Arial"/>
              <a:ea typeface="Arial"/>
              <a:cs typeface="Arial"/>
              <a:sym typeface="Arial"/>
            </a:endParaRPr>
          </a:p>
        </p:txBody>
      </p:sp>
      <p:sp>
        <p:nvSpPr>
          <p:cNvPr id="172" name="Google Shape;172;p30"/>
          <p:cNvSpPr txBox="1">
            <a:spLocks noGrp="1"/>
          </p:cNvSpPr>
          <p:nvPr>
            <p:ph type="body" idx="1"/>
          </p:nvPr>
        </p:nvSpPr>
        <p:spPr>
          <a:xfrm>
            <a:off x="968387" y="1311425"/>
            <a:ext cx="7786800" cy="3312927"/>
          </a:xfrm>
          <a:prstGeom prst="rect">
            <a:avLst/>
          </a:prstGeom>
        </p:spPr>
        <p:txBody>
          <a:bodyPr spcFirstLastPara="1" wrap="square" lIns="0" tIns="0" rIns="0" bIns="0" anchor="t" anchorCtr="0">
            <a:noAutofit/>
          </a:bodyPr>
          <a:lstStyle/>
          <a:p>
            <a:pPr marL="285750" lvl="0" indent="-285750">
              <a:spcBef>
                <a:spcPts val="400"/>
              </a:spcBef>
              <a:buFont typeface="Arial" panose="020B0604020202020204" pitchFamily="34" charset="0"/>
              <a:buChar char="•"/>
            </a:pPr>
            <a:r>
              <a:rPr lang="nn-NO" sz="1800">
                <a:solidFill>
                  <a:schemeClr val="dk1"/>
                </a:solidFill>
                <a:latin typeface="Calibri" panose="020F0502020204030204" pitchFamily="34" charset="0"/>
                <a:ea typeface="Verdana"/>
                <a:cs typeface="Calibri" panose="020F0502020204030204" pitchFamily="34" charset="0"/>
                <a:sym typeface="Verdana"/>
              </a:rPr>
              <a:t>Skulen sitt telefonnr.: 71281000</a:t>
            </a:r>
          </a:p>
          <a:p>
            <a:pPr marL="285750" indent="-285750">
              <a:spcBef>
                <a:spcPts val="400"/>
              </a:spcBef>
              <a:buFont typeface="Arial" panose="020B0604020202020204" pitchFamily="34" charset="0"/>
              <a:buChar char="•"/>
            </a:pPr>
            <a:r>
              <a:rPr lang="nn-NO" sz="1800">
                <a:solidFill>
                  <a:schemeClr val="dk1"/>
                </a:solidFill>
                <a:latin typeface="Calibri" panose="020F0502020204030204" pitchFamily="34" charset="0"/>
                <a:ea typeface="Verdana"/>
                <a:cs typeface="Calibri" panose="020F0502020204030204" pitchFamily="34" charset="0"/>
                <a:sym typeface="Verdana"/>
              </a:rPr>
              <a:t>E-post: </a:t>
            </a:r>
            <a:r>
              <a:rPr lang="nn-NO" sz="1800" b="1" u="sng">
                <a:solidFill>
                  <a:srgbClr val="B9CCDD"/>
                </a:solidFill>
                <a:latin typeface="Calibri" panose="020F0502020204030204" pitchFamily="34" charset="0"/>
                <a:ea typeface="Arial"/>
                <a:cs typeface="Calibri" panose="020F0502020204030204" pitchFamily="34" charset="0"/>
                <a:sym typeface="Arial"/>
                <a:hlinkClick r:id="rId3"/>
              </a:rPr>
              <a:t>ulstein.vgs@mrfylke.no</a:t>
            </a:r>
            <a:endParaRPr lang="nn-NO" sz="1800">
              <a:solidFill>
                <a:schemeClr val="dk1"/>
              </a:solidFill>
              <a:latin typeface="Calibri" panose="020F0502020204030204" pitchFamily="34" charset="0"/>
              <a:ea typeface="Verdana"/>
              <a:cs typeface="Calibri" panose="020F0502020204030204" pitchFamily="34" charset="0"/>
              <a:sym typeface="Verdana"/>
            </a:endParaRPr>
          </a:p>
          <a:p>
            <a:pPr marL="285750" lvl="0" indent="-285750">
              <a:spcBef>
                <a:spcPts val="400"/>
              </a:spcBef>
              <a:buClr>
                <a:srgbClr val="C2AF00"/>
              </a:buClr>
              <a:buSzPts val="2000"/>
              <a:buFont typeface="Arial" panose="020B0604020202020204" pitchFamily="34" charset="0"/>
              <a:buChar char="•"/>
            </a:pPr>
            <a:r>
              <a:rPr lang="nn-NO" sz="1800">
                <a:solidFill>
                  <a:schemeClr val="dk1"/>
                </a:solidFill>
                <a:latin typeface="Calibri" panose="020F0502020204030204" pitchFamily="34" charset="0"/>
                <a:ea typeface="Verdana"/>
                <a:cs typeface="Calibri" panose="020F0502020204030204" pitchFamily="34" charset="0"/>
                <a:sym typeface="Verdana"/>
              </a:rPr>
              <a:t>Skulen si heimeside: </a:t>
            </a:r>
            <a:r>
              <a:rPr lang="nn-NO" sz="1800" b="1" u="sng">
                <a:solidFill>
                  <a:srgbClr val="B9CCDD"/>
                </a:solidFill>
                <a:latin typeface="Calibri" panose="020F0502020204030204" pitchFamily="34" charset="0"/>
                <a:ea typeface="Arial"/>
                <a:cs typeface="Calibri" panose="020F0502020204030204" pitchFamily="34" charset="0"/>
                <a:sym typeface="Arial"/>
                <a:hlinkClick r:id="rId4"/>
              </a:rPr>
              <a:t>http://www.ulstein.vgs.no</a:t>
            </a:r>
            <a:endParaRPr lang="nn-NO" sz="1800">
              <a:solidFill>
                <a:schemeClr val="dk1"/>
              </a:solidFill>
              <a:latin typeface="Calibri" panose="020F0502020204030204" pitchFamily="34" charset="0"/>
              <a:ea typeface="Arial"/>
              <a:cs typeface="Calibri" panose="020F0502020204030204" pitchFamily="34" charset="0"/>
              <a:sym typeface="Arial"/>
            </a:endParaRPr>
          </a:p>
          <a:p>
            <a:pPr marL="285750" lvl="0" indent="-285750">
              <a:spcBef>
                <a:spcPts val="400"/>
              </a:spcBef>
              <a:buClr>
                <a:srgbClr val="C2AF00"/>
              </a:buClr>
              <a:buSzPts val="2000"/>
              <a:buFont typeface="Arial" panose="020B0604020202020204" pitchFamily="34" charset="0"/>
              <a:buChar char="•"/>
            </a:pPr>
            <a:r>
              <a:rPr lang="nn-NO" sz="1800">
                <a:solidFill>
                  <a:schemeClr val="dk1"/>
                </a:solidFill>
                <a:latin typeface="Calibri" panose="020F0502020204030204" pitchFamily="34" charset="0"/>
                <a:ea typeface="Verdana"/>
                <a:cs typeface="Calibri" panose="020F0502020204030204" pitchFamily="34" charset="0"/>
                <a:sym typeface="Verdana"/>
              </a:rPr>
              <a:t>Facebook: </a:t>
            </a:r>
            <a:r>
              <a:rPr lang="nn-NO" sz="1800" b="1">
                <a:solidFill>
                  <a:schemeClr val="dk1"/>
                </a:solidFill>
                <a:latin typeface="Calibri" panose="020F0502020204030204" pitchFamily="34" charset="0"/>
                <a:ea typeface="Verdana"/>
                <a:cs typeface="Calibri" panose="020F0502020204030204" pitchFamily="34" charset="0"/>
                <a:sym typeface="Verdana"/>
              </a:rPr>
              <a:t>Ulstein vidaregåande skule – </a:t>
            </a:r>
            <a:r>
              <a:rPr lang="nn-NO" sz="1800" b="1" err="1">
                <a:solidFill>
                  <a:schemeClr val="dk1"/>
                </a:solidFill>
                <a:latin typeface="Calibri" panose="020F0502020204030204" pitchFamily="34" charset="0"/>
                <a:ea typeface="Verdana"/>
                <a:cs typeface="Calibri" panose="020F0502020204030204" pitchFamily="34" charset="0"/>
                <a:sym typeface="Verdana"/>
              </a:rPr>
              <a:t>off.side</a:t>
            </a:r>
            <a:endParaRPr lang="nn-NO" sz="1200">
              <a:solidFill>
                <a:schemeClr val="dk1"/>
              </a:solidFill>
              <a:latin typeface="Calibri" panose="020F0502020204030204" pitchFamily="34" charset="0"/>
              <a:ea typeface="Verdana"/>
              <a:cs typeface="Calibri" panose="020F0502020204030204" pitchFamily="34" charset="0"/>
              <a:sym typeface="Verdana"/>
            </a:endParaRPr>
          </a:p>
          <a:p>
            <a:pPr marL="285750" lvl="0" indent="-285750">
              <a:spcBef>
                <a:spcPts val="400"/>
              </a:spcBef>
              <a:buClr>
                <a:srgbClr val="C2AF00"/>
              </a:buClr>
              <a:buSzPts val="2000"/>
              <a:buFont typeface="Arial" panose="020B0604020202020204" pitchFamily="34" charset="0"/>
              <a:buChar char="•"/>
            </a:pPr>
            <a:r>
              <a:rPr lang="nn-NO" sz="1800">
                <a:solidFill>
                  <a:schemeClr val="tx1"/>
                </a:solidFill>
                <a:latin typeface="Calibri" panose="020F0502020204030204" pitchFamily="34" charset="0"/>
                <a:ea typeface="Verdana"/>
                <a:cs typeface="Calibri" panose="020F0502020204030204" pitchFamily="34" charset="0"/>
                <a:sym typeface="Verdana"/>
              </a:rPr>
              <a:t>Visma </a:t>
            </a:r>
            <a:r>
              <a:rPr lang="nn-NO" sz="1800" err="1">
                <a:solidFill>
                  <a:schemeClr val="tx1"/>
                </a:solidFill>
                <a:latin typeface="Calibri" panose="020F0502020204030204" pitchFamily="34" charset="0"/>
                <a:ea typeface="Verdana"/>
                <a:cs typeface="Calibri" panose="020F0502020204030204" pitchFamily="34" charset="0"/>
                <a:sym typeface="Verdana"/>
              </a:rPr>
              <a:t>InSchool</a:t>
            </a:r>
            <a:r>
              <a:rPr lang="nn-NO" sz="1800">
                <a:solidFill>
                  <a:schemeClr val="tx1"/>
                </a:solidFill>
                <a:latin typeface="Calibri" panose="020F0502020204030204" pitchFamily="34" charset="0"/>
                <a:ea typeface="Verdana"/>
                <a:cs typeface="Calibri" panose="020F0502020204030204" pitchFamily="34" charset="0"/>
                <a:sym typeface="Verdana"/>
              </a:rPr>
              <a:t>:</a:t>
            </a:r>
            <a:r>
              <a:rPr lang="nn-NO" sz="1800">
                <a:solidFill>
                  <a:schemeClr val="tx1"/>
                </a:solidFill>
                <a:latin typeface="Calibri" panose="020F0502020204030204" pitchFamily="34" charset="0"/>
                <a:ea typeface="Arial"/>
                <a:cs typeface="Calibri" panose="020F0502020204030204" pitchFamily="34" charset="0"/>
                <a:sym typeface="Arial"/>
              </a:rPr>
              <a:t> </a:t>
            </a:r>
            <a:r>
              <a:rPr lang="nn-NO" sz="1800" err="1">
                <a:solidFill>
                  <a:schemeClr val="tx1"/>
                </a:solidFill>
                <a:latin typeface="Calibri" panose="020F0502020204030204" pitchFamily="34" charset="0"/>
                <a:ea typeface="Verdana"/>
                <a:cs typeface="Calibri" panose="020F0502020204030204" pitchFamily="34" charset="0"/>
                <a:sym typeface="Verdana"/>
              </a:rPr>
              <a:t>Foreldrepålogging</a:t>
            </a:r>
            <a:r>
              <a:rPr lang="nn-NO" sz="1800">
                <a:solidFill>
                  <a:schemeClr val="tx1"/>
                </a:solidFill>
                <a:latin typeface="Calibri" panose="020F0502020204030204" pitchFamily="34" charset="0"/>
                <a:ea typeface="Verdana"/>
                <a:cs typeface="Calibri" panose="020F0502020204030204" pitchFamily="34" charset="0"/>
                <a:sym typeface="Verdana"/>
              </a:rPr>
              <a:t>. Gjeld timeplan, vurderingar og fråvær</a:t>
            </a:r>
          </a:p>
          <a:p>
            <a:pPr marL="285750" indent="-285750">
              <a:spcBef>
                <a:spcPts val="400"/>
              </a:spcBef>
              <a:buClr>
                <a:srgbClr val="C2AF00"/>
              </a:buClr>
              <a:buSzPts val="2000"/>
              <a:buFont typeface="Arial" panose="020B0604020202020204" pitchFamily="34" charset="0"/>
              <a:buChar char="•"/>
            </a:pPr>
            <a:r>
              <a:rPr lang="nn-NO" sz="1800">
                <a:solidFill>
                  <a:schemeClr val="tx1"/>
                </a:solidFill>
                <a:latin typeface="Calibri" panose="020F0502020204030204" pitchFamily="34" charset="0"/>
                <a:cs typeface="Calibri" panose="020F0502020204030204" pitchFamily="34" charset="0"/>
              </a:rPr>
              <a:t>Føresette kan logge seg inn på VIS (Visma </a:t>
            </a:r>
            <a:r>
              <a:rPr lang="nn-NO" sz="1800" err="1">
                <a:solidFill>
                  <a:schemeClr val="tx1"/>
                </a:solidFill>
                <a:latin typeface="Calibri" panose="020F0502020204030204" pitchFamily="34" charset="0"/>
                <a:cs typeface="Calibri" panose="020F0502020204030204" pitchFamily="34" charset="0"/>
              </a:rPr>
              <a:t>InSchool</a:t>
            </a:r>
            <a:r>
              <a:rPr lang="nn-NO" sz="1800">
                <a:solidFill>
                  <a:schemeClr val="tx1"/>
                </a:solidFill>
                <a:latin typeface="Calibri" panose="020F0502020204030204" pitchFamily="34" charset="0"/>
                <a:cs typeface="Calibri" panose="020F0502020204030204" pitchFamily="34" charset="0"/>
              </a:rPr>
              <a:t>) via ID-porten. Info på fylket si heimeside: </a:t>
            </a:r>
            <a:r>
              <a:rPr lang="nn-NO" sz="1800">
                <a:solidFill>
                  <a:schemeClr val="tx1"/>
                </a:solidFill>
                <a:latin typeface="Calibri" panose="020F0502020204030204" pitchFamily="34" charset="0"/>
                <a:cs typeface="Calibri" panose="020F0502020204030204" pitchFamily="34" charset="0"/>
                <a:hlinkClick r:id="rId5"/>
              </a:rPr>
              <a:t>https://mrfylke.no/tenester/skole-og-opplaring/opplaring-i-skole/ikt-og-elev-pc/visma-inschool/</a:t>
            </a:r>
            <a:endParaRPr lang="nn-NO" sz="1800">
              <a:solidFill>
                <a:schemeClr val="tx1"/>
              </a:solidFill>
              <a:latin typeface="Calibri" panose="020F0502020204030204" pitchFamily="34" charset="0"/>
              <a:cs typeface="Calibri" panose="020F0502020204030204" pitchFamily="34" charset="0"/>
            </a:endParaRPr>
          </a:p>
          <a:p>
            <a:pPr marL="285750" indent="-285750">
              <a:spcBef>
                <a:spcPts val="400"/>
              </a:spcBef>
              <a:buClr>
                <a:srgbClr val="C2AF00"/>
              </a:buClr>
              <a:buSzPts val="2000"/>
              <a:buFont typeface="Arial" panose="020B0604020202020204" pitchFamily="34" charset="0"/>
              <a:buChar char="•"/>
            </a:pPr>
            <a:r>
              <a:rPr lang="nn-NO" sz="1800">
                <a:solidFill>
                  <a:schemeClr val="dk1"/>
                </a:solidFill>
                <a:latin typeface="Calibri" panose="020F0502020204030204" pitchFamily="34" charset="0"/>
                <a:ea typeface="Verdana"/>
                <a:cs typeface="Calibri" panose="020F0502020204030204" pitchFamily="34" charset="0"/>
                <a:sym typeface="Verdana"/>
              </a:rPr>
              <a:t>Link til opplæringslova, forskrifta til opplæringslova, skulereglar og skriv om fråværsreglane er å finne på fylkeskommunen si heimeside</a:t>
            </a:r>
            <a:endParaRPr lang="nn-NO" sz="1800">
              <a:solidFill>
                <a:schemeClr val="tx1"/>
              </a:solidFill>
              <a:latin typeface="Calibri" panose="020F0502020204030204" pitchFamily="34" charset="0"/>
              <a:cs typeface="Calibri" panose="020F0502020204030204" pitchFamily="34" charset="0"/>
            </a:endParaRPr>
          </a:p>
          <a:p>
            <a:pPr marL="0" lvl="0" indent="0" algn="l">
              <a:spcAft>
                <a:spcPts val="0"/>
              </a:spcAft>
              <a:buFont typeface="Arial"/>
              <a:buNone/>
            </a:pPr>
            <a:endParaRPr lang="nn-NO"/>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nb-NO" err="1"/>
              <a:t>Mobilreglar</a:t>
            </a:r>
            <a:endParaRPr/>
          </a:p>
        </p:txBody>
      </p:sp>
      <p:sp>
        <p:nvSpPr>
          <p:cNvPr id="179" name="Google Shape;179;p31"/>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342900" indent="-342900"/>
            <a:r>
              <a:rPr lang="nb-NO" sz="2000"/>
              <a:t>I </a:t>
            </a:r>
            <a:r>
              <a:rPr lang="nb-NO" sz="2000" err="1"/>
              <a:t>vidaregåande</a:t>
            </a:r>
            <a:r>
              <a:rPr lang="nb-NO" sz="2000"/>
              <a:t> opplæring er det opp til </a:t>
            </a:r>
            <a:r>
              <a:rPr lang="nb-NO" sz="2000" err="1"/>
              <a:t>skulen</a:t>
            </a:r>
            <a:r>
              <a:rPr lang="nb-NO" sz="2000"/>
              <a:t> å sette </a:t>
            </a:r>
            <a:r>
              <a:rPr lang="nb-NO" sz="2000" err="1"/>
              <a:t>reglar</a:t>
            </a:r>
            <a:r>
              <a:rPr lang="nb-NO" sz="2000"/>
              <a:t> for bruken. </a:t>
            </a:r>
          </a:p>
          <a:p>
            <a:pPr marL="342900" indent="-342900"/>
            <a:r>
              <a:rPr lang="nb-NO" sz="2000"/>
              <a:t>Vi kan </a:t>
            </a:r>
            <a:r>
              <a:rPr lang="nb-NO" sz="2000" err="1"/>
              <a:t>krevje</a:t>
            </a:r>
            <a:r>
              <a:rPr lang="nb-NO" sz="2000"/>
              <a:t> bruk av mobilhotell og vi kan </a:t>
            </a:r>
            <a:r>
              <a:rPr lang="nb-NO" sz="2000" err="1"/>
              <a:t>krevje</a:t>
            </a:r>
            <a:r>
              <a:rPr lang="nb-NO" sz="2000"/>
              <a:t> at </a:t>
            </a:r>
            <a:r>
              <a:rPr lang="nb-NO" sz="2000" err="1"/>
              <a:t>mobilane</a:t>
            </a:r>
            <a:r>
              <a:rPr lang="nb-NO" sz="2000"/>
              <a:t> vert lagde bort i </a:t>
            </a:r>
            <a:r>
              <a:rPr lang="nb-NO" sz="2000" err="1"/>
              <a:t>timane</a:t>
            </a:r>
            <a:r>
              <a:rPr lang="nb-NO" sz="2000"/>
              <a:t>. </a:t>
            </a:r>
          </a:p>
          <a:p>
            <a:pPr marL="342900" indent="-342900"/>
            <a:r>
              <a:rPr lang="nb-NO" sz="2000" err="1"/>
              <a:t>Elevane</a:t>
            </a:r>
            <a:r>
              <a:rPr lang="nb-NO" sz="2000"/>
              <a:t> har </a:t>
            </a:r>
            <a:r>
              <a:rPr lang="nb-NO" sz="2000" err="1"/>
              <a:t>moglegheit</a:t>
            </a:r>
            <a:r>
              <a:rPr lang="nb-NO" sz="2000"/>
              <a:t> til å bruke mobil i pausene</a:t>
            </a:r>
          </a:p>
          <a:p>
            <a:pPr marL="342900" indent="-342900"/>
            <a:r>
              <a:rPr lang="nb-NO" sz="2000"/>
              <a:t>Viser elles til </a:t>
            </a:r>
            <a:r>
              <a:rPr lang="nb-NO" sz="2000" err="1"/>
              <a:t>klasseromsreglane</a:t>
            </a:r>
            <a:r>
              <a:rPr lang="nb-NO" sz="2000"/>
              <a:t> og </a:t>
            </a:r>
            <a:r>
              <a:rPr lang="nb-NO" sz="2000" err="1"/>
              <a:t>skulereglane</a:t>
            </a:r>
            <a:endParaRPr lang="nb-NO" sz="2000"/>
          </a:p>
          <a:p>
            <a:pPr marL="0" lvl="0" indent="0" algn="l" rtl="0">
              <a:spcBef>
                <a:spcPts val="48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B56A5A-27A1-712C-B9EE-31734D0C5783}"/>
              </a:ext>
            </a:extLst>
          </p:cNvPr>
          <p:cNvSpPr>
            <a:spLocks noGrp="1"/>
          </p:cNvSpPr>
          <p:nvPr>
            <p:ph type="title"/>
          </p:nvPr>
        </p:nvSpPr>
        <p:spPr/>
        <p:txBody>
          <a:bodyPr/>
          <a:lstStyle/>
          <a:p>
            <a:r>
              <a:rPr lang="nb-NO"/>
              <a:t>Trafikksituasjonen om </a:t>
            </a:r>
            <a:r>
              <a:rPr lang="nb-NO" err="1"/>
              <a:t>morgonen</a:t>
            </a:r>
            <a:endParaRPr lang="nb-NO"/>
          </a:p>
        </p:txBody>
      </p:sp>
      <p:pic>
        <p:nvPicPr>
          <p:cNvPr id="6" name="Bilde 5">
            <a:extLst>
              <a:ext uri="{FF2B5EF4-FFF2-40B4-BE49-F238E27FC236}">
                <a16:creationId xmlns:a16="http://schemas.microsoft.com/office/drawing/2014/main" id="{E3C5696E-0F73-9E13-EAD0-BC4B86807967}"/>
              </a:ext>
            </a:extLst>
          </p:cNvPr>
          <p:cNvPicPr>
            <a:picLocks noChangeAspect="1"/>
          </p:cNvPicPr>
          <p:nvPr/>
        </p:nvPicPr>
        <p:blipFill>
          <a:blip r:embed="rId2"/>
          <a:stretch>
            <a:fillRect/>
          </a:stretch>
        </p:blipFill>
        <p:spPr>
          <a:xfrm>
            <a:off x="1845883" y="1287390"/>
            <a:ext cx="4615430" cy="3736366"/>
          </a:xfrm>
          <a:prstGeom prst="rect">
            <a:avLst/>
          </a:prstGeom>
        </p:spPr>
      </p:pic>
    </p:spTree>
    <p:extLst>
      <p:ext uri="{BB962C8B-B14F-4D97-AF65-F5344CB8AC3E}">
        <p14:creationId xmlns:p14="http://schemas.microsoft.com/office/powerpoint/2010/main" val="216996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342900" lvl="0" indent="-342900" algn="l" rtl="0">
              <a:spcBef>
                <a:spcPts val="0"/>
              </a:spcBef>
              <a:spcAft>
                <a:spcPts val="0"/>
              </a:spcAft>
              <a:buClr>
                <a:srgbClr val="C2AF00"/>
              </a:buClr>
              <a:buSzPts val="2400"/>
              <a:buFont typeface="Arial"/>
              <a:buNone/>
            </a:pPr>
            <a:r>
              <a:rPr lang="nb-NO" sz="3000" b="1" err="1">
                <a:solidFill>
                  <a:schemeClr val="dk1"/>
                </a:solidFill>
                <a:latin typeface="Arial"/>
                <a:ea typeface="Arial"/>
                <a:cs typeface="Arial"/>
                <a:sym typeface="Arial"/>
              </a:rPr>
              <a:t>Gjeldande</a:t>
            </a:r>
            <a:r>
              <a:rPr lang="no-NO" sz="3000" b="1">
                <a:solidFill>
                  <a:schemeClr val="dk1"/>
                </a:solidFill>
                <a:latin typeface="Arial"/>
                <a:ea typeface="Arial"/>
                <a:cs typeface="Arial"/>
                <a:sym typeface="Arial"/>
              </a:rPr>
              <a:t> fråværsreglar:</a:t>
            </a:r>
            <a:endParaRPr sz="3000"/>
          </a:p>
        </p:txBody>
      </p:sp>
      <p:sp>
        <p:nvSpPr>
          <p:cNvPr id="186" name="Google Shape;186;p32"/>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342900" lvl="0" indent="-304800">
              <a:buClr>
                <a:srgbClr val="C2AF00"/>
              </a:buClr>
              <a:buSzPts val="1800"/>
            </a:pPr>
            <a:r>
              <a:rPr lang="nn-NO" sz="1600">
                <a:solidFill>
                  <a:schemeClr val="dk1"/>
                </a:solidFill>
                <a:latin typeface="Calibri" panose="020F0502020204030204" pitchFamily="34" charset="0"/>
                <a:ea typeface="Arial"/>
                <a:cs typeface="Calibri" panose="020F0502020204030204" pitchFamily="34" charset="0"/>
                <a:sym typeface="Arial"/>
              </a:rPr>
              <a:t>Helserelatert fråvær: elevane brukar eigenmelding til dei har nådd 10% </a:t>
            </a:r>
            <a:r>
              <a:rPr lang="nn-NO" sz="1600" err="1">
                <a:solidFill>
                  <a:schemeClr val="dk1"/>
                </a:solidFill>
                <a:latin typeface="Calibri" panose="020F0502020204030204" pitchFamily="34" charset="0"/>
                <a:ea typeface="Arial"/>
                <a:cs typeface="Calibri" panose="020F0502020204030204" pitchFamily="34" charset="0"/>
                <a:sym typeface="Arial"/>
              </a:rPr>
              <a:t>udokumentert</a:t>
            </a:r>
            <a:r>
              <a:rPr lang="nn-NO" sz="1600">
                <a:solidFill>
                  <a:schemeClr val="dk1"/>
                </a:solidFill>
                <a:latin typeface="Calibri" panose="020F0502020204030204" pitchFamily="34" charset="0"/>
                <a:ea typeface="Arial"/>
                <a:cs typeface="Calibri" panose="020F0502020204030204" pitchFamily="34" charset="0"/>
                <a:sym typeface="Arial"/>
              </a:rPr>
              <a:t> fråvær (samla sum av helserelatert fråvær og anna </a:t>
            </a:r>
            <a:r>
              <a:rPr lang="nn-NO" sz="1600" err="1">
                <a:solidFill>
                  <a:schemeClr val="dk1"/>
                </a:solidFill>
                <a:latin typeface="Calibri" panose="020F0502020204030204" pitchFamily="34" charset="0"/>
                <a:ea typeface="Arial"/>
                <a:cs typeface="Calibri" panose="020F0502020204030204" pitchFamily="34" charset="0"/>
                <a:sym typeface="Arial"/>
              </a:rPr>
              <a:t>udokumentert</a:t>
            </a:r>
            <a:r>
              <a:rPr lang="nn-NO" sz="1600">
                <a:solidFill>
                  <a:schemeClr val="dk1"/>
                </a:solidFill>
                <a:latin typeface="Calibri" panose="020F0502020204030204" pitchFamily="34" charset="0"/>
                <a:ea typeface="Arial"/>
                <a:cs typeface="Calibri" panose="020F0502020204030204" pitchFamily="34" charset="0"/>
                <a:sym typeface="Arial"/>
              </a:rPr>
              <a:t> fråvær)</a:t>
            </a:r>
          </a:p>
          <a:p>
            <a:pPr marL="342900" lvl="0" indent="-304800">
              <a:buClr>
                <a:srgbClr val="C2AF00"/>
              </a:buClr>
              <a:buSzPts val="1800"/>
            </a:pPr>
            <a:r>
              <a:rPr lang="nn-NO" sz="1600">
                <a:solidFill>
                  <a:schemeClr val="dk1"/>
                </a:solidFill>
                <a:latin typeface="Calibri" panose="020F0502020204030204" pitchFamily="34" charset="0"/>
                <a:ea typeface="Arial"/>
                <a:cs typeface="Calibri" panose="020F0502020204030204" pitchFamily="34" charset="0"/>
                <a:sym typeface="Arial"/>
              </a:rPr>
              <a:t>Over 10% </a:t>
            </a:r>
            <a:r>
              <a:rPr lang="nn-NO" sz="1600" err="1">
                <a:solidFill>
                  <a:schemeClr val="dk1"/>
                </a:solidFill>
                <a:latin typeface="Calibri" panose="020F0502020204030204" pitchFamily="34" charset="0"/>
                <a:ea typeface="Arial"/>
                <a:cs typeface="Calibri" panose="020F0502020204030204" pitchFamily="34" charset="0"/>
                <a:sym typeface="Arial"/>
              </a:rPr>
              <a:t>udokumentert</a:t>
            </a:r>
            <a:r>
              <a:rPr lang="nn-NO" sz="1600">
                <a:solidFill>
                  <a:schemeClr val="dk1"/>
                </a:solidFill>
                <a:latin typeface="Calibri" panose="020F0502020204030204" pitchFamily="34" charset="0"/>
                <a:ea typeface="Arial"/>
                <a:cs typeface="Calibri" panose="020F0502020204030204" pitchFamily="34" charset="0"/>
                <a:sym typeface="Arial"/>
              </a:rPr>
              <a:t> fråvær i faget fører til at karakter ikkje vert sett. Ein del fråvær er unnateke regelen, dersom dokumentasjonskravet er oppfylt</a:t>
            </a:r>
          </a:p>
          <a:p>
            <a:pPr marL="342900" lvl="0" indent="-304800">
              <a:buClr>
                <a:srgbClr val="C2AF00"/>
              </a:buClr>
              <a:buSzPts val="1800"/>
            </a:pPr>
            <a:r>
              <a:rPr lang="nn-NO" sz="1600">
                <a:solidFill>
                  <a:schemeClr val="dk1"/>
                </a:solidFill>
                <a:latin typeface="Calibri" panose="020F0502020204030204" pitchFamily="34" charset="0"/>
                <a:ea typeface="Arial"/>
                <a:cs typeface="Calibri" panose="020F0502020204030204" pitchFamily="34" charset="0"/>
                <a:sym typeface="Arial"/>
              </a:rPr>
              <a:t>Karaktergrunnlaget kan mangle sjølv om </a:t>
            </a:r>
            <a:r>
              <a:rPr lang="nn-NO" sz="1600" err="1">
                <a:solidFill>
                  <a:schemeClr val="dk1"/>
                </a:solidFill>
                <a:latin typeface="Calibri" panose="020F0502020204030204" pitchFamily="34" charset="0"/>
                <a:ea typeface="Arial"/>
                <a:cs typeface="Calibri" panose="020F0502020204030204" pitchFamily="34" charset="0"/>
                <a:sym typeface="Arial"/>
              </a:rPr>
              <a:t>udokumentert</a:t>
            </a:r>
            <a:r>
              <a:rPr lang="nn-NO" sz="1600">
                <a:solidFill>
                  <a:schemeClr val="dk1"/>
                </a:solidFill>
                <a:latin typeface="Calibri" panose="020F0502020204030204" pitchFamily="34" charset="0"/>
                <a:ea typeface="Arial"/>
                <a:cs typeface="Calibri" panose="020F0502020204030204" pitchFamily="34" charset="0"/>
                <a:sym typeface="Arial"/>
              </a:rPr>
              <a:t> fråvær i faget er under 10%</a:t>
            </a:r>
          </a:p>
          <a:p>
            <a:pPr marL="342900" lvl="0" indent="-304800">
              <a:buClr>
                <a:srgbClr val="C2AF00"/>
              </a:buClr>
              <a:buSzPts val="1800"/>
            </a:pPr>
            <a:r>
              <a:rPr lang="nn-NO" sz="1600">
                <a:solidFill>
                  <a:schemeClr val="dk1"/>
                </a:solidFill>
                <a:latin typeface="Calibri" panose="020F0502020204030204" pitchFamily="34" charset="0"/>
                <a:ea typeface="Arial"/>
                <a:cs typeface="Calibri" panose="020F0502020204030204" pitchFamily="34" charset="0"/>
                <a:sym typeface="Arial"/>
              </a:rPr>
              <a:t>Deler av køyreopplæringa er godkjent som unntak frå 10%-grensa. Må dokumenterast.</a:t>
            </a:r>
          </a:p>
          <a:p>
            <a:pPr marL="342900" lvl="0" indent="-304800">
              <a:buClr>
                <a:srgbClr val="C2AF00"/>
              </a:buClr>
              <a:buSzPts val="1800"/>
            </a:pPr>
            <a:r>
              <a:rPr lang="nn-NO" sz="1600">
                <a:solidFill>
                  <a:schemeClr val="dk1"/>
                </a:solidFill>
                <a:latin typeface="Calibri" panose="020F0502020204030204" pitchFamily="34" charset="0"/>
                <a:ea typeface="Arial"/>
                <a:cs typeface="Calibri" panose="020F0502020204030204" pitchFamily="34" charset="0"/>
                <a:sym typeface="Arial"/>
              </a:rPr>
              <a:t>Sjølvstendig studiearbeid – kompenserande tiltak ved ymse </a:t>
            </a:r>
            <a:r>
              <a:rPr lang="nn-NO" sz="1600" err="1">
                <a:solidFill>
                  <a:schemeClr val="dk1"/>
                </a:solidFill>
                <a:latin typeface="Calibri" panose="020F0502020204030204" pitchFamily="34" charset="0"/>
                <a:ea typeface="Arial"/>
                <a:cs typeface="Calibri" panose="020F0502020204030204" pitchFamily="34" charset="0"/>
                <a:sym typeface="Arial"/>
              </a:rPr>
              <a:t>typer</a:t>
            </a:r>
            <a:r>
              <a:rPr lang="nn-NO" sz="1600">
                <a:solidFill>
                  <a:schemeClr val="dk1"/>
                </a:solidFill>
                <a:latin typeface="Calibri" panose="020F0502020204030204" pitchFamily="34" charset="0"/>
                <a:ea typeface="Arial"/>
                <a:cs typeface="Calibri" panose="020F0502020204030204" pitchFamily="34" charset="0"/>
                <a:sym typeface="Arial"/>
              </a:rPr>
              <a:t> fråvær, men ikkje ved feriereiser</a:t>
            </a:r>
          </a:p>
          <a:p>
            <a:pPr marL="342900" lvl="0" indent="-304800">
              <a:buClr>
                <a:srgbClr val="C2AF00"/>
              </a:buClr>
              <a:buSzPts val="1800"/>
            </a:pPr>
            <a:endParaRPr lang="nn-NO" sz="1600">
              <a:solidFill>
                <a:schemeClr val="dk1"/>
              </a:solidFill>
              <a:latin typeface="Calibri" panose="020F0502020204030204" pitchFamily="34" charset="0"/>
              <a:ea typeface="Arial"/>
              <a:cs typeface="Calibri" panose="020F0502020204030204" pitchFamily="34" charset="0"/>
              <a:sym typeface="Arial"/>
            </a:endParaRPr>
          </a:p>
          <a:p>
            <a:pPr marL="342900" indent="-304800">
              <a:buClr>
                <a:srgbClr val="C2AF00"/>
              </a:buClr>
              <a:buSzPts val="1800"/>
            </a:pPr>
            <a:r>
              <a:rPr lang="nn-NO" sz="1600">
                <a:solidFill>
                  <a:schemeClr val="dk1"/>
                </a:solidFill>
                <a:latin typeface="Calibri" panose="020F0502020204030204" pitchFamily="34" charset="0"/>
                <a:ea typeface="Arial"/>
                <a:cs typeface="Calibri" panose="020F0502020204030204" pitchFamily="34" charset="0"/>
                <a:sym typeface="Arial"/>
              </a:rPr>
              <a:t>Oversikt over fråvær og 10%-grensa: </a:t>
            </a:r>
            <a:r>
              <a:rPr lang="nn-NO" sz="1600">
                <a:solidFill>
                  <a:schemeClr val="dk1"/>
                </a:solidFill>
                <a:latin typeface="Calibri" panose="020F0502020204030204" pitchFamily="34" charset="0"/>
                <a:ea typeface="Arial"/>
                <a:cs typeface="Calibri" panose="020F0502020204030204" pitchFamily="34" charset="0"/>
                <a:sym typeface="Arial"/>
                <a:hlinkClick r:id="rId3"/>
              </a:rPr>
              <a:t>Fråværsgrensa på 10% - gjeld timefråvær i enkeltfag</a:t>
            </a:r>
            <a:endParaRPr lang="nn-NO" sz="16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240"/>
              </a:spcBef>
              <a:spcAft>
                <a:spcPts val="0"/>
              </a:spcAft>
              <a:buClr>
                <a:srgbClr val="C2AF00"/>
              </a:buClr>
              <a:buSzPts val="1200"/>
              <a:buNone/>
            </a:pP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940241" y="44927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C2AF00"/>
              </a:buClr>
              <a:buSzPts val="2000"/>
              <a:buFont typeface="Verdana"/>
              <a:buNone/>
            </a:pPr>
            <a:r>
              <a:rPr lang="no-NO" sz="3000" b="1">
                <a:solidFill>
                  <a:schemeClr val="dk1"/>
                </a:solidFill>
                <a:latin typeface="Arial"/>
                <a:ea typeface="Arial"/>
                <a:cs typeface="Arial"/>
                <a:sym typeface="Arial"/>
              </a:rPr>
              <a:t>Forskrifta når det gjeld fråværsføring</a:t>
            </a:r>
            <a:r>
              <a:rPr lang="no-NO" sz="3000">
                <a:solidFill>
                  <a:schemeClr val="dk1"/>
                </a:solidFill>
                <a:latin typeface="Arial"/>
                <a:ea typeface="Arial"/>
                <a:cs typeface="Arial"/>
                <a:sym typeface="Arial"/>
              </a:rPr>
              <a:t>:</a:t>
            </a:r>
            <a:endParaRPr sz="3000">
              <a:latin typeface="Arial"/>
              <a:ea typeface="Arial"/>
              <a:cs typeface="Arial"/>
              <a:sym typeface="Arial"/>
            </a:endParaRPr>
          </a:p>
        </p:txBody>
      </p:sp>
      <p:sp>
        <p:nvSpPr>
          <p:cNvPr id="193" name="Google Shape;193;p33"/>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0" lvl="0" indent="0" algn="l" rtl="0">
              <a:spcBef>
                <a:spcPts val="400"/>
              </a:spcBef>
              <a:spcAft>
                <a:spcPts val="0"/>
              </a:spcAft>
              <a:buClr>
                <a:srgbClr val="C2AF00"/>
              </a:buClr>
              <a:buSzPts val="2000"/>
              <a:buFont typeface="Verdana"/>
              <a:buNone/>
            </a:pPr>
            <a:r>
              <a:rPr lang="no-NO" sz="1600">
                <a:solidFill>
                  <a:schemeClr val="dk1"/>
                </a:solidFill>
                <a:latin typeface="Calibri" panose="020F0502020204030204" pitchFamily="34" charset="0"/>
                <a:ea typeface="Verdana"/>
                <a:cs typeface="Calibri" panose="020F0502020204030204" pitchFamily="34" charset="0"/>
                <a:sym typeface="Verdana"/>
              </a:rPr>
              <a:t>Alt fråvær skal førast </a:t>
            </a:r>
            <a:endParaRPr lang="nb-NO" sz="16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00"/>
              </a:spcBef>
              <a:spcAft>
                <a:spcPts val="0"/>
              </a:spcAft>
              <a:buClr>
                <a:srgbClr val="C2AF00"/>
              </a:buClr>
              <a:buSzPts val="2000"/>
              <a:buFont typeface="Verdana"/>
              <a:buNone/>
            </a:pPr>
            <a:r>
              <a:rPr lang="no-NO" sz="1600">
                <a:solidFill>
                  <a:schemeClr val="dk1"/>
                </a:solidFill>
                <a:latin typeface="Calibri" panose="020F0502020204030204" pitchFamily="34" charset="0"/>
                <a:ea typeface="Verdana"/>
                <a:cs typeface="Calibri" panose="020F0502020204030204" pitchFamily="34" charset="0"/>
                <a:sym typeface="Verdana"/>
              </a:rPr>
              <a:t>Enkelttimar kan ikkje konverterast til dagar</a:t>
            </a:r>
            <a:endParaRPr sz="16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00"/>
              </a:spcBef>
              <a:spcAft>
                <a:spcPts val="0"/>
              </a:spcAft>
              <a:buClr>
                <a:srgbClr val="C2AF00"/>
              </a:buClr>
              <a:buSzPts val="2000"/>
              <a:buFont typeface="Verdana"/>
              <a:buNone/>
            </a:pPr>
            <a:r>
              <a:rPr lang="no-NO" sz="1600">
                <a:solidFill>
                  <a:schemeClr val="dk1"/>
                </a:solidFill>
                <a:latin typeface="Calibri" panose="020F0502020204030204" pitchFamily="34" charset="0"/>
                <a:ea typeface="Verdana"/>
                <a:cs typeface="Calibri" panose="020F0502020204030204" pitchFamily="34" charset="0"/>
                <a:sym typeface="Verdana"/>
              </a:rPr>
              <a:t>Eleven kan krevje at årsaka til fråværet vert ført på eit vedlegg til vitnemålet dersom årsaka er dokumentert</a:t>
            </a:r>
            <a:endParaRPr sz="16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00"/>
              </a:spcBef>
              <a:spcAft>
                <a:spcPts val="0"/>
              </a:spcAft>
              <a:buClr>
                <a:srgbClr val="C2AF00"/>
              </a:buClr>
              <a:buSzPts val="2000"/>
              <a:buFont typeface="Verdana"/>
              <a:buNone/>
            </a:pPr>
            <a:endParaRPr sz="16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00"/>
              </a:spcBef>
              <a:spcAft>
                <a:spcPts val="0"/>
              </a:spcAft>
              <a:buClr>
                <a:srgbClr val="C2AF00"/>
              </a:buClr>
              <a:buSzPts val="2000"/>
              <a:buFont typeface="Verdana"/>
              <a:buNone/>
            </a:pPr>
            <a:r>
              <a:rPr lang="no-NO" sz="1600">
                <a:solidFill>
                  <a:schemeClr val="dk1"/>
                </a:solidFill>
                <a:latin typeface="Calibri" panose="020F0502020204030204" pitchFamily="34" charset="0"/>
                <a:ea typeface="Verdana"/>
                <a:cs typeface="Calibri" panose="020F0502020204030204" pitchFamily="34" charset="0"/>
                <a:sym typeface="Verdana"/>
              </a:rPr>
              <a:t>Eleven kan krevje at inntil 10 skuledagar i eit opplæringsår ikkje vert ført på vitnemålet:</a:t>
            </a:r>
            <a:endParaRPr sz="1600">
              <a:solidFill>
                <a:schemeClr val="dk1"/>
              </a:solidFill>
              <a:latin typeface="Calibri" panose="020F0502020204030204" pitchFamily="34" charset="0"/>
              <a:ea typeface="Arial"/>
              <a:cs typeface="Calibri" panose="020F0502020204030204" pitchFamily="34" charset="0"/>
              <a:sym typeface="Arial"/>
            </a:endParaRPr>
          </a:p>
          <a:p>
            <a:pPr marL="538162" lvl="1" indent="-88900" algn="l" rtl="0">
              <a:spcBef>
                <a:spcPts val="400"/>
              </a:spcBef>
              <a:spcAft>
                <a:spcPts val="0"/>
              </a:spcAft>
              <a:buClr>
                <a:srgbClr val="C2AF00"/>
              </a:buClr>
              <a:buSzPts val="1400"/>
              <a:buFont typeface="Verdana"/>
              <a:buChar char="–"/>
            </a:pPr>
            <a:r>
              <a:rPr lang="no-NO" sz="1600">
                <a:solidFill>
                  <a:schemeClr val="dk1"/>
                </a:solidFill>
                <a:latin typeface="Calibri" panose="020F0502020204030204" pitchFamily="34" charset="0"/>
                <a:ea typeface="Verdana"/>
                <a:cs typeface="Calibri" panose="020F0502020204030204" pitchFamily="34" charset="0"/>
                <a:sym typeface="Verdana"/>
              </a:rPr>
              <a:t>Helse- og velferdsgrunnar	</a:t>
            </a:r>
            <a:endParaRPr sz="1600">
              <a:solidFill>
                <a:schemeClr val="dk1"/>
              </a:solidFill>
              <a:latin typeface="Calibri" panose="020F0502020204030204" pitchFamily="34" charset="0"/>
              <a:ea typeface="Arial"/>
              <a:cs typeface="Calibri" panose="020F0502020204030204" pitchFamily="34" charset="0"/>
              <a:sym typeface="Arial"/>
            </a:endParaRPr>
          </a:p>
          <a:p>
            <a:pPr marL="538162" lvl="1" indent="-88900" algn="l" rtl="0">
              <a:spcBef>
                <a:spcPts val="400"/>
              </a:spcBef>
              <a:spcAft>
                <a:spcPts val="0"/>
              </a:spcAft>
              <a:buClr>
                <a:srgbClr val="C2AF00"/>
              </a:buClr>
              <a:buSzPts val="1400"/>
              <a:buFont typeface="Verdana"/>
              <a:buChar char="–"/>
            </a:pPr>
            <a:r>
              <a:rPr lang="no-NO" sz="1600">
                <a:solidFill>
                  <a:schemeClr val="dk1"/>
                </a:solidFill>
                <a:latin typeface="Calibri" panose="020F0502020204030204" pitchFamily="34" charset="0"/>
                <a:ea typeface="Verdana"/>
                <a:cs typeface="Calibri" panose="020F0502020204030204" pitchFamily="34" charset="0"/>
                <a:sym typeface="Verdana"/>
              </a:rPr>
              <a:t>Arbeid som tillitsvald</a:t>
            </a:r>
            <a:endParaRPr sz="1600">
              <a:solidFill>
                <a:schemeClr val="dk1"/>
              </a:solidFill>
              <a:latin typeface="Calibri" panose="020F0502020204030204" pitchFamily="34" charset="0"/>
              <a:ea typeface="Arial"/>
              <a:cs typeface="Calibri" panose="020F0502020204030204" pitchFamily="34" charset="0"/>
              <a:sym typeface="Arial"/>
            </a:endParaRPr>
          </a:p>
          <a:p>
            <a:pPr marL="538162" lvl="1" indent="-88900" algn="l" rtl="0">
              <a:spcBef>
                <a:spcPts val="400"/>
              </a:spcBef>
              <a:spcAft>
                <a:spcPts val="0"/>
              </a:spcAft>
              <a:buClr>
                <a:srgbClr val="C2AF00"/>
              </a:buClr>
              <a:buSzPts val="1400"/>
              <a:buFont typeface="Verdana"/>
              <a:buChar char="–"/>
            </a:pPr>
            <a:r>
              <a:rPr lang="no-NO" sz="1600">
                <a:solidFill>
                  <a:schemeClr val="dk1"/>
                </a:solidFill>
                <a:latin typeface="Calibri" panose="020F0502020204030204" pitchFamily="34" charset="0"/>
                <a:ea typeface="Verdana"/>
                <a:cs typeface="Calibri" panose="020F0502020204030204" pitchFamily="34" charset="0"/>
                <a:sym typeface="Verdana"/>
              </a:rPr>
              <a:t>Politisk arbeid</a:t>
            </a:r>
            <a:endParaRPr sz="1600">
              <a:solidFill>
                <a:schemeClr val="dk1"/>
              </a:solidFill>
              <a:latin typeface="Calibri" panose="020F0502020204030204" pitchFamily="34" charset="0"/>
              <a:ea typeface="Arial"/>
              <a:cs typeface="Calibri" panose="020F0502020204030204" pitchFamily="34" charset="0"/>
              <a:sym typeface="Arial"/>
            </a:endParaRPr>
          </a:p>
          <a:p>
            <a:pPr marL="538162" lvl="1" indent="-88900" algn="l" rtl="0">
              <a:spcBef>
                <a:spcPts val="400"/>
              </a:spcBef>
              <a:spcAft>
                <a:spcPts val="0"/>
              </a:spcAft>
              <a:buClr>
                <a:srgbClr val="C2AF00"/>
              </a:buClr>
              <a:buSzPts val="1400"/>
              <a:buFont typeface="Verdana"/>
              <a:buChar char="–"/>
            </a:pPr>
            <a:r>
              <a:rPr lang="no-NO" sz="1600">
                <a:solidFill>
                  <a:schemeClr val="dk1"/>
                </a:solidFill>
                <a:latin typeface="Calibri" panose="020F0502020204030204" pitchFamily="34" charset="0"/>
                <a:ea typeface="Verdana"/>
                <a:cs typeface="Calibri" panose="020F0502020204030204" pitchFamily="34" charset="0"/>
                <a:sym typeface="Verdana"/>
              </a:rPr>
              <a:t>Hjelpearbeid</a:t>
            </a:r>
            <a:endParaRPr sz="1600">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00" name="Google Shape;200;p34"/>
          <p:cNvSpPr txBox="1">
            <a:spLocks noGrp="1"/>
          </p:cNvSpPr>
          <p:nvPr>
            <p:ph type="body" idx="1"/>
          </p:nvPr>
        </p:nvSpPr>
        <p:spPr>
          <a:xfrm>
            <a:off x="969950" y="1311425"/>
            <a:ext cx="7786800" cy="3241200"/>
          </a:xfrm>
          <a:prstGeom prst="rect">
            <a:avLst/>
          </a:prstGeom>
        </p:spPr>
        <p:txBody>
          <a:bodyPr spcFirstLastPara="1" wrap="square" lIns="0" tIns="0" rIns="0" bIns="0" anchor="t" anchorCtr="0">
            <a:noAutofit/>
          </a:bodyPr>
          <a:lstStyle/>
          <a:p>
            <a:pPr marL="538162" lvl="1" indent="-88900" algn="l" rtl="0">
              <a:spcBef>
                <a:spcPts val="0"/>
              </a:spcBef>
              <a:spcAft>
                <a:spcPts val="0"/>
              </a:spcAft>
              <a:buClr>
                <a:srgbClr val="C2AF00"/>
              </a:buClr>
              <a:buSzPts val="1400"/>
              <a:buFont typeface="Verdana"/>
              <a:buChar char="–"/>
            </a:pPr>
            <a:r>
              <a:rPr lang="no-NO" sz="1600">
                <a:solidFill>
                  <a:schemeClr val="dk1"/>
                </a:solidFill>
                <a:latin typeface="Calibri" panose="020F0502020204030204" pitchFamily="34" charset="0"/>
                <a:ea typeface="Verdana"/>
                <a:cs typeface="Calibri" panose="020F0502020204030204" pitchFamily="34" charset="0"/>
                <a:sym typeface="Verdana"/>
              </a:rPr>
              <a:t>Lovpålagt oppmøte (td sesjon)</a:t>
            </a:r>
            <a:endParaRPr sz="1600">
              <a:solidFill>
                <a:schemeClr val="dk1"/>
              </a:solidFill>
              <a:latin typeface="Calibri" panose="020F0502020204030204" pitchFamily="34" charset="0"/>
              <a:ea typeface="Arial"/>
              <a:cs typeface="Calibri" panose="020F0502020204030204" pitchFamily="34" charset="0"/>
              <a:sym typeface="Arial"/>
            </a:endParaRPr>
          </a:p>
          <a:p>
            <a:pPr marL="538162" lvl="1" indent="-88900" algn="l" rtl="0">
              <a:spcBef>
                <a:spcPts val="400"/>
              </a:spcBef>
              <a:spcAft>
                <a:spcPts val="0"/>
              </a:spcAft>
              <a:buClr>
                <a:srgbClr val="C2AF00"/>
              </a:buClr>
              <a:buSzPts val="1400"/>
              <a:buFont typeface="Verdana"/>
              <a:buChar char="–"/>
            </a:pPr>
            <a:r>
              <a:rPr lang="no-NO" sz="1600">
                <a:solidFill>
                  <a:schemeClr val="dk1"/>
                </a:solidFill>
                <a:latin typeface="Calibri" panose="020F0502020204030204" pitchFamily="34" charset="0"/>
                <a:ea typeface="Verdana"/>
                <a:cs typeface="Calibri" panose="020F0502020204030204" pitchFamily="34" charset="0"/>
                <a:sym typeface="Verdana"/>
              </a:rPr>
              <a:t>Representasjon i arrangement på nasjonalt og internasjonalt nivå</a:t>
            </a:r>
            <a:endParaRPr sz="1600">
              <a:solidFill>
                <a:schemeClr val="dk1"/>
              </a:solidFill>
              <a:latin typeface="Calibri" panose="020F0502020204030204" pitchFamily="34" charset="0"/>
              <a:ea typeface="Verdana"/>
              <a:cs typeface="Calibri" panose="020F0502020204030204" pitchFamily="34" charset="0"/>
              <a:sym typeface="Verdana"/>
            </a:endParaRPr>
          </a:p>
          <a:p>
            <a:pPr marL="538162" lvl="1" indent="-88900" algn="l" rtl="0">
              <a:spcBef>
                <a:spcPts val="400"/>
              </a:spcBef>
              <a:spcAft>
                <a:spcPts val="0"/>
              </a:spcAft>
              <a:buClr>
                <a:srgbClr val="C2AF00"/>
              </a:buClr>
              <a:buSzPts val="1400"/>
              <a:buFont typeface="Verdana"/>
              <a:buChar char="–"/>
            </a:pPr>
            <a:r>
              <a:rPr lang="no-NO" sz="1600">
                <a:solidFill>
                  <a:schemeClr val="dk1"/>
                </a:solidFill>
                <a:latin typeface="Calibri" panose="020F0502020204030204" pitchFamily="34" charset="0"/>
                <a:ea typeface="Verdana"/>
                <a:cs typeface="Calibri" panose="020F0502020204030204" pitchFamily="34" charset="0"/>
                <a:sym typeface="Verdana"/>
              </a:rPr>
              <a:t>2 dagar knytt opp mot religiøs høgtid for dei som ikkje er medlemmar i Den norske kyrkja</a:t>
            </a:r>
            <a:endParaRPr sz="1600">
              <a:solidFill>
                <a:schemeClr val="dk1"/>
              </a:solidFill>
              <a:latin typeface="Calibri" panose="020F0502020204030204" pitchFamily="34" charset="0"/>
              <a:ea typeface="Verdana"/>
              <a:cs typeface="Calibri" panose="020F0502020204030204" pitchFamily="34" charset="0"/>
              <a:sym typeface="Verdana"/>
            </a:endParaRPr>
          </a:p>
          <a:p>
            <a:pPr marL="0" lvl="1" indent="0" algn="l" rtl="0">
              <a:spcBef>
                <a:spcPts val="400"/>
              </a:spcBef>
              <a:spcAft>
                <a:spcPts val="0"/>
              </a:spcAft>
              <a:buClr>
                <a:srgbClr val="C2AF00"/>
              </a:buClr>
              <a:buSzPts val="2000"/>
              <a:buFont typeface="Arial"/>
              <a:buNone/>
            </a:pPr>
            <a:endParaRPr sz="1600">
              <a:solidFill>
                <a:schemeClr val="dk1"/>
              </a:solidFill>
              <a:latin typeface="Calibri" panose="020F0502020204030204" pitchFamily="34" charset="0"/>
              <a:ea typeface="Verdana"/>
              <a:cs typeface="Calibri" panose="020F0502020204030204" pitchFamily="34" charset="0"/>
              <a:sym typeface="Verdana"/>
            </a:endParaRPr>
          </a:p>
          <a:p>
            <a:pPr marL="0" lvl="1" indent="0">
              <a:spcBef>
                <a:spcPts val="400"/>
              </a:spcBef>
              <a:buClr>
                <a:srgbClr val="C2AF00"/>
              </a:buClr>
              <a:buSzPts val="2000"/>
              <a:buNone/>
            </a:pPr>
            <a:r>
              <a:rPr lang="nn-NO" sz="1600">
                <a:solidFill>
                  <a:schemeClr val="dk1"/>
                </a:solidFill>
                <a:latin typeface="Calibri" panose="020F0502020204030204" pitchFamily="34" charset="0"/>
                <a:ea typeface="Verdana"/>
                <a:cs typeface="Calibri" panose="020F0502020204030204" pitchFamily="34" charset="0"/>
                <a:sym typeface="Verdana"/>
              </a:rPr>
              <a:t>Fråvær som skuldast helsegrunnar må vare meir enn tre dagar og berre fråvær frå fjerde dagen kan trekkast frå</a:t>
            </a:r>
            <a:endParaRPr lang="nn-NO" sz="1600">
              <a:solidFill>
                <a:schemeClr val="dk1"/>
              </a:solidFill>
              <a:latin typeface="Calibri" panose="020F0502020204030204" pitchFamily="34" charset="0"/>
              <a:ea typeface="Arial"/>
              <a:cs typeface="Calibri" panose="020F0502020204030204" pitchFamily="34" charset="0"/>
              <a:sym typeface="Arial"/>
            </a:endParaRPr>
          </a:p>
          <a:p>
            <a:pPr marL="0" lvl="1" indent="0">
              <a:spcBef>
                <a:spcPts val="400"/>
              </a:spcBef>
              <a:buClr>
                <a:srgbClr val="C2AF00"/>
              </a:buClr>
              <a:buSzPts val="2000"/>
              <a:buNone/>
            </a:pPr>
            <a:r>
              <a:rPr lang="nn-NO" sz="1600">
                <a:solidFill>
                  <a:schemeClr val="dk1"/>
                </a:solidFill>
                <a:latin typeface="Calibri" panose="020F0502020204030204" pitchFamily="34" charset="0"/>
                <a:ea typeface="Verdana"/>
                <a:cs typeface="Calibri" panose="020F0502020204030204" pitchFamily="34" charset="0"/>
                <a:sym typeface="Verdana"/>
              </a:rPr>
              <a:t>Gjeld ikkje fråvær i enkelttimar</a:t>
            </a:r>
            <a:endParaRPr lang="nn-NO" sz="1600">
              <a:solidFill>
                <a:schemeClr val="dk1"/>
              </a:solidFill>
              <a:latin typeface="Calibri" panose="020F0502020204030204" pitchFamily="34" charset="0"/>
              <a:ea typeface="Arial"/>
              <a:cs typeface="Calibri" panose="020F0502020204030204" pitchFamily="34" charset="0"/>
              <a:sym typeface="Arial"/>
            </a:endParaRPr>
          </a:p>
          <a:p>
            <a:pPr marL="0" lvl="1" indent="0">
              <a:spcBef>
                <a:spcPts val="400"/>
              </a:spcBef>
              <a:buClr>
                <a:srgbClr val="C2AF00"/>
              </a:buClr>
              <a:buSzPts val="2000"/>
              <a:buNone/>
            </a:pPr>
            <a:r>
              <a:rPr lang="nn-NO" sz="1600">
                <a:solidFill>
                  <a:schemeClr val="dk1"/>
                </a:solidFill>
                <a:latin typeface="Calibri" panose="020F0502020204030204" pitchFamily="34" charset="0"/>
                <a:ea typeface="Verdana"/>
                <a:cs typeface="Calibri" panose="020F0502020204030204" pitchFamily="34" charset="0"/>
                <a:sym typeface="Verdana"/>
              </a:rPr>
              <a:t>Skulereglane set krav til at eleven melder frå om fråvær frå første fråværsdag eller dersom han/ho må forlate skulen i løpet av skuledagen (eigenmelding)</a:t>
            </a:r>
            <a:endParaRPr lang="nn-NO" sz="16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07" name="Google Shape;207;p35"/>
          <p:cNvSpPr txBox="1">
            <a:spLocks noGrp="1"/>
          </p:cNvSpPr>
          <p:nvPr>
            <p:ph type="body" idx="1"/>
          </p:nvPr>
        </p:nvSpPr>
        <p:spPr>
          <a:xfrm>
            <a:off x="969966" y="1353078"/>
            <a:ext cx="7786800" cy="3188100"/>
          </a:xfrm>
          <a:prstGeom prst="rect">
            <a:avLst/>
          </a:prstGeom>
        </p:spPr>
        <p:txBody>
          <a:bodyPr spcFirstLastPara="1" wrap="square" lIns="0" tIns="0" rIns="0" bIns="0" anchor="t" anchorCtr="0">
            <a:noAutofit/>
          </a:bodyPr>
          <a:lstStyle/>
          <a:p>
            <a:pPr marL="0" indent="0">
              <a:buNone/>
            </a:pPr>
            <a:r>
              <a:rPr lang="nb-NO" sz="1600">
                <a:hlinkClick r:id="rId3"/>
              </a:rPr>
              <a:t>https://mrfylke.no/tenester/skole-og-opplaring/opplaring-i-skole/rettar-og-reglar/</a:t>
            </a:r>
            <a:endParaRPr lang="nb-NO" sz="1600"/>
          </a:p>
          <a:p>
            <a:pPr marL="0" lvl="0" indent="0">
              <a:buNone/>
            </a:pPr>
            <a:endParaRPr lang="nb-NO" sz="1600"/>
          </a:p>
          <a:p>
            <a:pPr marL="0" lvl="0" indent="0">
              <a:buNone/>
            </a:pPr>
            <a:endParaRPr lang="nb-NO" sz="1600"/>
          </a:p>
          <a:p>
            <a:pPr marL="0" lvl="0" indent="0">
              <a:buNone/>
            </a:pPr>
            <a:endParaRPr sz="1600"/>
          </a:p>
        </p:txBody>
      </p:sp>
      <p:pic>
        <p:nvPicPr>
          <p:cNvPr id="2" name="Bilde 1">
            <a:extLst>
              <a:ext uri="{FF2B5EF4-FFF2-40B4-BE49-F238E27FC236}">
                <a16:creationId xmlns:a16="http://schemas.microsoft.com/office/drawing/2014/main" id="{9C64E532-9429-73EA-1A7C-A1DAA696985B}"/>
              </a:ext>
            </a:extLst>
          </p:cNvPr>
          <p:cNvPicPr>
            <a:picLocks noChangeAspect="1"/>
          </p:cNvPicPr>
          <p:nvPr/>
        </p:nvPicPr>
        <p:blipFill>
          <a:blip r:embed="rId4"/>
          <a:stretch>
            <a:fillRect/>
          </a:stretch>
        </p:blipFill>
        <p:spPr>
          <a:xfrm>
            <a:off x="930498" y="1706961"/>
            <a:ext cx="6622961" cy="280485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Clr>
                <a:srgbClr val="C2AF00"/>
              </a:buClr>
              <a:buSzPts val="2000"/>
              <a:buFont typeface="Verdana"/>
              <a:buNone/>
            </a:pPr>
            <a:r>
              <a:rPr lang="no-NO" sz="3000" b="1">
                <a:solidFill>
                  <a:schemeClr val="dk1"/>
                </a:solidFill>
                <a:latin typeface="Arial"/>
                <a:ea typeface="Arial"/>
                <a:cs typeface="Arial"/>
                <a:sym typeface="Arial"/>
              </a:rPr>
              <a:t>Krav til aktivitetsplikt hos eleven:</a:t>
            </a:r>
            <a:endParaRPr sz="3000">
              <a:latin typeface="Arial"/>
              <a:ea typeface="Arial"/>
              <a:cs typeface="Arial"/>
              <a:sym typeface="Arial"/>
            </a:endParaRPr>
          </a:p>
        </p:txBody>
      </p:sp>
      <p:sp>
        <p:nvSpPr>
          <p:cNvPr id="222" name="Google Shape;222;p37"/>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algn="l"/>
            <a:r>
              <a:rPr lang="nb-NO" sz="1600" b="1">
                <a:solidFill>
                  <a:schemeClr val="dk1"/>
                </a:solidFill>
                <a:latin typeface="Calibri" panose="020F0502020204030204" pitchFamily="34" charset="0"/>
                <a:ea typeface="Verdana"/>
                <a:cs typeface="Calibri" panose="020F0502020204030204" pitchFamily="34" charset="0"/>
                <a:sym typeface="Verdana"/>
              </a:rPr>
              <a:t>§10-6</a:t>
            </a:r>
            <a:r>
              <a:rPr lang="nn-NO" sz="1600" b="1" i="0">
                <a:solidFill>
                  <a:srgbClr val="333333"/>
                </a:solidFill>
                <a:effectLst/>
                <a:highlight>
                  <a:srgbClr val="FFFFFF"/>
                </a:highlight>
                <a:latin typeface="Helvetica Neue"/>
              </a:rPr>
              <a:t>.</a:t>
            </a:r>
            <a:r>
              <a:rPr lang="nn-NO" sz="1600" b="1" i="1">
                <a:solidFill>
                  <a:srgbClr val="333333"/>
                </a:solidFill>
                <a:effectLst/>
                <a:highlight>
                  <a:srgbClr val="FFFFFF"/>
                </a:highlight>
                <a:latin typeface="Helvetica Neue"/>
              </a:rPr>
              <a:t>Elevane si plikt til å delta og kommunen og fylkeskommunen si oppfølgingsplikt</a:t>
            </a:r>
            <a:endParaRPr lang="nn-NO" sz="1600" b="0" i="0">
              <a:solidFill>
                <a:srgbClr val="333333"/>
              </a:solidFill>
              <a:effectLst/>
              <a:highlight>
                <a:srgbClr val="FFFFFF"/>
              </a:highlight>
              <a:latin typeface="Helvetica Neue"/>
            </a:endParaRPr>
          </a:p>
          <a:p>
            <a:pPr algn="l"/>
            <a:r>
              <a:rPr lang="nn-NO" sz="1600" b="0" i="0">
                <a:solidFill>
                  <a:srgbClr val="333333"/>
                </a:solidFill>
                <a:effectLst/>
                <a:highlight>
                  <a:srgbClr val="FFFFFF"/>
                </a:highlight>
                <a:latin typeface="Helvetica Neue"/>
              </a:rPr>
              <a:t>Elevane skal vere aktivt med i opplæringa og følgje skolereglane. Kommunen og fylkeskommunen skal sørgje for at elevar med fråvær frå opplæringa blir følgde opp.</a:t>
            </a:r>
          </a:p>
          <a:p>
            <a:pPr algn="l"/>
            <a:r>
              <a:rPr lang="nn-NO" sz="1600" b="0" i="0">
                <a:solidFill>
                  <a:srgbClr val="333333"/>
                </a:solidFill>
                <a:effectLst/>
                <a:highlight>
                  <a:srgbClr val="FFFFFF"/>
                </a:highlight>
                <a:latin typeface="Helvetica Neue"/>
              </a:rPr>
              <a:t>Elevane kan bli pålagde å gjere oppgåver utanom skoletida (lekser). Det må takast omsyn til at elevar har rett til kvile og fritid.</a:t>
            </a:r>
          </a:p>
          <a:p>
            <a:pPr marL="0" lvl="0" indent="0" algn="l" rtl="0">
              <a:spcBef>
                <a:spcPts val="48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969975" y="454025"/>
            <a:ext cx="7786800" cy="729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no-NO" sz="3000" b="1">
                <a:solidFill>
                  <a:schemeClr val="dk1"/>
                </a:solidFill>
                <a:latin typeface="Arial"/>
                <a:ea typeface="Arial"/>
                <a:cs typeface="Arial"/>
                <a:sym typeface="Arial"/>
              </a:rPr>
              <a:t>Skulen si leiing:</a:t>
            </a:r>
            <a:endParaRPr sz="3000">
              <a:latin typeface="Arial"/>
              <a:ea typeface="Arial"/>
              <a:cs typeface="Arial"/>
              <a:sym typeface="Arial"/>
            </a:endParaRPr>
          </a:p>
        </p:txBody>
      </p:sp>
      <p:sp>
        <p:nvSpPr>
          <p:cNvPr id="62" name="Google Shape;62;p15"/>
          <p:cNvSpPr txBox="1">
            <a:spLocks noGrp="1"/>
          </p:cNvSpPr>
          <p:nvPr>
            <p:ph type="body" idx="1"/>
          </p:nvPr>
        </p:nvSpPr>
        <p:spPr>
          <a:xfrm>
            <a:off x="969950" y="1238925"/>
            <a:ext cx="7786800" cy="2596500"/>
          </a:xfrm>
          <a:prstGeom prst="rect">
            <a:avLst/>
          </a:prstGeom>
        </p:spPr>
        <p:txBody>
          <a:bodyPr spcFirstLastPara="1" wrap="square" lIns="0" tIns="0" rIns="0" bIns="0" anchor="t" anchorCtr="0">
            <a:noAutofit/>
          </a:bodyPr>
          <a:lstStyle/>
          <a:p>
            <a:pPr marL="0" lvl="0" indent="-152400" algn="l" rtl="0">
              <a:spcBef>
                <a:spcPts val="480"/>
              </a:spcBef>
              <a:spcAft>
                <a:spcPts val="0"/>
              </a:spcAft>
              <a:buClr>
                <a:srgbClr val="C2AF00"/>
              </a:buClr>
              <a:buSzPts val="2400"/>
              <a:buFont typeface="Verdana"/>
              <a:buChar char="•"/>
            </a:pPr>
            <a:r>
              <a:rPr lang="no-NO">
                <a:solidFill>
                  <a:schemeClr val="dk1"/>
                </a:solidFill>
                <a:latin typeface="Verdana"/>
                <a:ea typeface="Verdana"/>
                <a:cs typeface="Verdana"/>
                <a:sym typeface="Verdana"/>
              </a:rPr>
              <a:t> </a:t>
            </a:r>
            <a:r>
              <a:rPr lang="no-NO">
                <a:solidFill>
                  <a:schemeClr val="dk1"/>
                </a:solidFill>
                <a:latin typeface="Calibri" panose="020F0502020204030204" pitchFamily="34" charset="0"/>
                <a:ea typeface="Verdana"/>
                <a:cs typeface="Calibri" panose="020F0502020204030204" pitchFamily="34" charset="0"/>
                <a:sym typeface="Verdana"/>
              </a:rPr>
              <a:t>Margaret Alme – rektor</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152400" algn="l" rtl="0">
              <a:spcBef>
                <a:spcPts val="480"/>
              </a:spcBef>
              <a:spcAft>
                <a:spcPts val="0"/>
              </a:spcAft>
              <a:buClr>
                <a:srgbClr val="C2AF00"/>
              </a:buClr>
              <a:buSzPts val="2400"/>
              <a:buFont typeface="Verdana"/>
              <a:buChar char="•"/>
            </a:pPr>
            <a:r>
              <a:rPr lang="no-NO">
                <a:solidFill>
                  <a:schemeClr val="dk1"/>
                </a:solidFill>
                <a:latin typeface="Calibri" panose="020F0502020204030204" pitchFamily="34" charset="0"/>
                <a:ea typeface="Verdana"/>
                <a:cs typeface="Calibri" panose="020F0502020204030204" pitchFamily="34" charset="0"/>
                <a:sym typeface="Verdana"/>
              </a:rPr>
              <a:t> Jon Arne G. Haram – assisterande rektor </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152400" algn="l" rtl="0">
              <a:spcBef>
                <a:spcPts val="480"/>
              </a:spcBef>
              <a:spcAft>
                <a:spcPts val="0"/>
              </a:spcAft>
              <a:buClr>
                <a:srgbClr val="C2AF00"/>
              </a:buClr>
              <a:buSzPts val="2400"/>
              <a:buFont typeface="Verdana"/>
              <a:buChar char="•"/>
            </a:pPr>
            <a:r>
              <a:rPr lang="no-NO">
                <a:solidFill>
                  <a:schemeClr val="dk1"/>
                </a:solidFill>
                <a:latin typeface="Calibri" panose="020F0502020204030204" pitchFamily="34" charset="0"/>
                <a:ea typeface="Verdana"/>
                <a:cs typeface="Calibri" panose="020F0502020204030204" pitchFamily="34" charset="0"/>
                <a:sym typeface="Verdana"/>
              </a:rPr>
              <a:t> Karen Topphol – avdelingsleiar </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152400" algn="l" rtl="0">
              <a:spcBef>
                <a:spcPts val="480"/>
              </a:spcBef>
              <a:spcAft>
                <a:spcPts val="0"/>
              </a:spcAft>
              <a:buClr>
                <a:srgbClr val="C2AF00"/>
              </a:buClr>
              <a:buSzPts val="2400"/>
              <a:buFont typeface="Verdana"/>
              <a:buChar char="•"/>
            </a:pPr>
            <a:r>
              <a:rPr lang="no-NO">
                <a:solidFill>
                  <a:schemeClr val="dk1"/>
                </a:solidFill>
                <a:latin typeface="Calibri" panose="020F0502020204030204" pitchFamily="34" charset="0"/>
                <a:ea typeface="Verdana"/>
                <a:cs typeface="Calibri" panose="020F0502020204030204" pitchFamily="34" charset="0"/>
                <a:sym typeface="Verdana"/>
              </a:rPr>
              <a:t> Bård Ringstad – avdelingsleiar</a:t>
            </a:r>
            <a:endParaRPr sz="2000">
              <a:solidFill>
                <a:schemeClr val="dk1"/>
              </a:solidFill>
              <a:latin typeface="Calibri" panose="020F0502020204030204" pitchFamily="34" charset="0"/>
              <a:ea typeface="Arial"/>
              <a:cs typeface="Calibri" panose="020F0502020204030204" pitchFamily="34" charset="0"/>
              <a:sym typeface="Arial"/>
            </a:endParaRPr>
          </a:p>
          <a:p>
            <a:pPr marL="0" lvl="0" indent="-152400" algn="l" rtl="0">
              <a:spcBef>
                <a:spcPts val="480"/>
              </a:spcBef>
              <a:spcAft>
                <a:spcPts val="0"/>
              </a:spcAft>
              <a:buClr>
                <a:srgbClr val="C2AF00"/>
              </a:buClr>
              <a:buSzPts val="2400"/>
              <a:buFont typeface="Verdana"/>
              <a:buChar char="•"/>
            </a:pPr>
            <a:r>
              <a:rPr lang="no-NO">
                <a:solidFill>
                  <a:schemeClr val="dk1"/>
                </a:solidFill>
                <a:latin typeface="Calibri" panose="020F0502020204030204" pitchFamily="34" charset="0"/>
                <a:ea typeface="Verdana"/>
                <a:cs typeface="Calibri" panose="020F0502020204030204" pitchFamily="34" charset="0"/>
                <a:sym typeface="Verdana"/>
              </a:rPr>
              <a:t> Gunhild Snipsøyr - avdelingsleiar</a:t>
            </a:r>
            <a:endParaRPr sz="2000">
              <a:solidFill>
                <a:schemeClr val="dk1"/>
              </a:solidFill>
              <a:latin typeface="Calibri" panose="020F0502020204030204" pitchFamily="34" charset="0"/>
              <a:ea typeface="Arial"/>
              <a:cs typeface="Calibri" panose="020F0502020204030204" pitchFamily="34" charset="0"/>
              <a:sym typeface="Arial"/>
            </a:endParaRPr>
          </a:p>
          <a:p>
            <a:pPr marL="342900" lvl="0" indent="-342900" algn="l" rtl="0">
              <a:spcBef>
                <a:spcPts val="480"/>
              </a:spcBef>
              <a:spcAft>
                <a:spcPts val="0"/>
              </a:spcAft>
              <a:buClr>
                <a:schemeClr val="dk1"/>
              </a:buClr>
              <a:buFont typeface="Arial"/>
              <a:buNone/>
            </a:pPr>
            <a:endParaRPr>
              <a:solidFill>
                <a:schemeClr val="dk1"/>
              </a:solidFill>
              <a:latin typeface="Verdana"/>
              <a:ea typeface="Verdana"/>
              <a:cs typeface="Verdana"/>
              <a:sym typeface="Verdana"/>
            </a:endParaRPr>
          </a:p>
          <a:p>
            <a:pPr marL="0" lvl="0" indent="0" algn="l" rtl="0">
              <a:spcBef>
                <a:spcPts val="48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8"/>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C2AF00"/>
              </a:buClr>
              <a:buSzPts val="2000"/>
              <a:buFont typeface="Verdana"/>
              <a:buNone/>
            </a:pPr>
            <a:r>
              <a:rPr lang="nb-NO" sz="2400" b="1">
                <a:solidFill>
                  <a:schemeClr val="dk1"/>
                </a:solidFill>
                <a:latin typeface="Arial"/>
                <a:ea typeface="Arial"/>
                <a:cs typeface="Arial"/>
                <a:sym typeface="Arial"/>
              </a:rPr>
              <a:t>Forskrifta til opplæringslova</a:t>
            </a:r>
            <a:endParaRPr sz="2400">
              <a:latin typeface="Arial"/>
              <a:ea typeface="Arial"/>
              <a:cs typeface="Arial"/>
              <a:sym typeface="Arial"/>
            </a:endParaRPr>
          </a:p>
        </p:txBody>
      </p:sp>
      <p:sp>
        <p:nvSpPr>
          <p:cNvPr id="229" name="Google Shape;229;p38"/>
          <p:cNvSpPr txBox="1">
            <a:spLocks noGrp="1"/>
          </p:cNvSpPr>
          <p:nvPr>
            <p:ph type="body" idx="1"/>
          </p:nvPr>
        </p:nvSpPr>
        <p:spPr>
          <a:xfrm>
            <a:off x="969962" y="1250662"/>
            <a:ext cx="7786800" cy="3486519"/>
          </a:xfrm>
          <a:prstGeom prst="rect">
            <a:avLst/>
          </a:prstGeom>
        </p:spPr>
        <p:txBody>
          <a:bodyPr spcFirstLastPara="1" wrap="square" lIns="0" tIns="0" rIns="0" bIns="0" anchor="t" anchorCtr="0">
            <a:noAutofit/>
          </a:bodyPr>
          <a:lstStyle/>
          <a:p>
            <a:pPr marL="0" indent="0">
              <a:buNone/>
            </a:pPr>
            <a:r>
              <a:rPr lang="nn-NO" sz="1400" b="1">
                <a:solidFill>
                  <a:srgbClr val="333333"/>
                </a:solidFill>
                <a:effectLst/>
                <a:highlight>
                  <a:srgbClr val="FFFFFF"/>
                </a:highlight>
                <a:latin typeface="Helvetica Neue"/>
              </a:rPr>
              <a:t>§ 9-16.Standpunktkarakterar i fag</a:t>
            </a:r>
          </a:p>
          <a:p>
            <a:pPr algn="l"/>
            <a:r>
              <a:rPr lang="nn-NO" sz="1100" b="0" i="0">
                <a:solidFill>
                  <a:srgbClr val="333333"/>
                </a:solidFill>
                <a:effectLst/>
                <a:highlight>
                  <a:srgbClr val="FFFFFF"/>
                </a:highlight>
                <a:latin typeface="Helvetica Neue"/>
              </a:rPr>
              <a:t>Standpunktkarakterar skal vere eit uttrykk for den samla kompetansen elevane har ved avslutninga av opplæringa. Standpunktkarakterar skal setjast i samsvar med </a:t>
            </a:r>
            <a:r>
              <a:rPr lang="nn-NO" sz="1100" b="0" i="0" u="none" strike="noStrike">
                <a:solidFill>
                  <a:srgbClr val="DB142C"/>
                </a:solidFill>
                <a:effectLst/>
                <a:highlight>
                  <a:srgbClr val="FFFFFF"/>
                </a:highlight>
                <a:latin typeface="Helvetica Neue"/>
                <a:hlinkClick r:id="rId3"/>
              </a:rPr>
              <a:t>§ 9-1</a:t>
            </a:r>
            <a:r>
              <a:rPr lang="nn-NO" sz="1100" b="0" i="0">
                <a:solidFill>
                  <a:srgbClr val="333333"/>
                </a:solidFill>
                <a:effectLst/>
                <a:highlight>
                  <a:srgbClr val="FFFFFF"/>
                </a:highlight>
                <a:latin typeface="Helvetica Neue"/>
              </a:rPr>
              <a:t>.</a:t>
            </a:r>
          </a:p>
          <a:p>
            <a:pPr algn="l"/>
            <a:r>
              <a:rPr lang="nn-NO" sz="1100" b="0" i="0">
                <a:solidFill>
                  <a:srgbClr val="333333"/>
                </a:solidFill>
                <a:effectLst/>
                <a:highlight>
                  <a:srgbClr val="FFFFFF"/>
                </a:highlight>
                <a:latin typeface="Helvetica Neue"/>
              </a:rPr>
              <a:t>Kommunen og fylkeskommunen skal sørgje for at elevane er kjende med kva det blir lagt vekt på i fastsetjinga av standpunktkarakterane. Elevane skal ha fått høve til å vise kompetansen sin på fleire og varierte måtar. Kompetansen som elevane har vist i den tida dei har fått opplæring, skal takast med i vurderinga når standpunktkarakterane skal fastsetjast.</a:t>
            </a:r>
          </a:p>
          <a:p>
            <a:pPr algn="l"/>
            <a:r>
              <a:rPr lang="nn-NO" sz="1100" b="0" i="0">
                <a:solidFill>
                  <a:srgbClr val="333333"/>
                </a:solidFill>
                <a:effectLst/>
                <a:highlight>
                  <a:srgbClr val="FFFFFF"/>
                </a:highlight>
                <a:latin typeface="Helvetica Neue"/>
              </a:rPr>
              <a:t>Standpunktkarakterar i fag med sentralt gitt eksamen skal fastsetjast seinast dagen før fellessensurmøtet.</a:t>
            </a:r>
          </a:p>
          <a:p>
            <a:pPr algn="l"/>
            <a:r>
              <a:rPr lang="nn-NO" sz="1100" b="0" i="0">
                <a:solidFill>
                  <a:srgbClr val="333333"/>
                </a:solidFill>
                <a:effectLst/>
                <a:highlight>
                  <a:srgbClr val="FFFFFF"/>
                </a:highlight>
                <a:latin typeface="Helvetica Neue"/>
              </a:rPr>
              <a:t>Standpunktkarakterar i fag med lokalt gitt eksamen skal fastsetjast seinast dagen før skolen held den første eksamenen i faget på det aktuelle trinnet på utdanningsprogrammet.</a:t>
            </a:r>
          </a:p>
          <a:p>
            <a:pPr algn="l"/>
            <a:r>
              <a:rPr lang="nn-NO" sz="1100" b="0" i="0">
                <a:solidFill>
                  <a:srgbClr val="333333"/>
                </a:solidFill>
                <a:effectLst/>
                <a:highlight>
                  <a:srgbClr val="FFFFFF"/>
                </a:highlight>
                <a:latin typeface="Helvetica Neue"/>
              </a:rPr>
              <a:t>Reglane i tredje og fjerde ledd gjeld ikkje der ein elev får meir opplæring etter </a:t>
            </a:r>
            <a:r>
              <a:rPr lang="nn-NO" sz="1100" b="0" i="0" u="none" strike="noStrike">
                <a:solidFill>
                  <a:srgbClr val="DB142C"/>
                </a:solidFill>
                <a:effectLst/>
                <a:highlight>
                  <a:srgbClr val="FFFFFF"/>
                </a:highlight>
                <a:latin typeface="Helvetica Neue"/>
                <a:hlinkClick r:id="rId4"/>
              </a:rPr>
              <a:t>§ 5-2</a:t>
            </a:r>
            <a:r>
              <a:rPr lang="nn-NO" sz="1100" b="0" i="0">
                <a:solidFill>
                  <a:srgbClr val="333333"/>
                </a:solidFill>
                <a:effectLst/>
                <a:highlight>
                  <a:srgbClr val="FFFFFF"/>
                </a:highlight>
                <a:latin typeface="Helvetica Neue"/>
              </a:rPr>
              <a:t> og samtidig er meld opp til utsett, ny eller særskild eksamen, jf. </a:t>
            </a:r>
            <a:r>
              <a:rPr lang="nn-NO" sz="1100" b="0" i="0" u="none" strike="noStrike">
                <a:solidFill>
                  <a:srgbClr val="DB142C"/>
                </a:solidFill>
                <a:effectLst/>
                <a:highlight>
                  <a:srgbClr val="FFFFFF"/>
                </a:highlight>
                <a:latin typeface="Helvetica Neue"/>
                <a:hlinkClick r:id="rId5"/>
              </a:rPr>
              <a:t>§ 9-36</a:t>
            </a:r>
            <a:r>
              <a:rPr lang="nn-NO" sz="1100" b="0" i="0">
                <a:solidFill>
                  <a:srgbClr val="333333"/>
                </a:solidFill>
                <a:effectLst/>
                <a:highlight>
                  <a:srgbClr val="FFFFFF"/>
                </a:highlight>
                <a:latin typeface="Helvetica Neue"/>
              </a:rPr>
              <a:t>–§ 9-38. Standpunktkarakterane skal då fastsetjast etter endeleg sensur av utsett, ny eller særskild eksamen.</a:t>
            </a:r>
          </a:p>
          <a:p>
            <a:pPr algn="l"/>
            <a:r>
              <a:rPr lang="nn-NO" sz="1100" b="0" i="0">
                <a:solidFill>
                  <a:srgbClr val="333333"/>
                </a:solidFill>
                <a:effectLst/>
                <a:highlight>
                  <a:srgbClr val="FFFFFF"/>
                </a:highlight>
                <a:latin typeface="Helvetica Neue"/>
              </a:rPr>
              <a:t>Faglærarane set standpunktkarakter. Dersom rektor er i tvil om at reglane for fastsetjing av standpunktkarakter er følgde i eit fag, kan rektor krevje at faglæraren gjer ei ny fagleg vurdering før karakteren blir fastsett og ført.</a:t>
            </a:r>
          </a:p>
          <a:p>
            <a:pPr algn="l"/>
            <a:r>
              <a:rPr lang="nn-NO" sz="1100" b="0" i="0">
                <a:solidFill>
                  <a:srgbClr val="333333"/>
                </a:solidFill>
                <a:effectLst/>
                <a:highlight>
                  <a:srgbClr val="FFFFFF"/>
                </a:highlight>
                <a:latin typeface="Helvetica Neue"/>
              </a:rPr>
              <a:t>Dersom ein elev ikkje kan få standpunktkarakter i eit fag og eleven har fått varsel etter </a:t>
            </a:r>
            <a:r>
              <a:rPr lang="nn-NO" sz="1100" b="0" i="0" u="none" strike="noStrike">
                <a:solidFill>
                  <a:srgbClr val="DB142C"/>
                </a:solidFill>
                <a:effectLst/>
                <a:highlight>
                  <a:srgbClr val="FFFFFF"/>
                </a:highlight>
                <a:latin typeface="Helvetica Neue"/>
                <a:hlinkClick r:id="rId6"/>
              </a:rPr>
              <a:t>§ 9-7</a:t>
            </a:r>
            <a:r>
              <a:rPr lang="nn-NO" sz="1100" b="0" i="0">
                <a:solidFill>
                  <a:srgbClr val="333333"/>
                </a:solidFill>
                <a:effectLst/>
                <a:highlight>
                  <a:srgbClr val="FFFFFF"/>
                </a:highlight>
                <a:latin typeface="Helvetica Neue"/>
              </a:rPr>
              <a:t>, skal rektor sjølv gjere vedtak om at det ikkje blir gitt standpunktkarakter i faget.</a:t>
            </a:r>
          </a:p>
          <a:p>
            <a:pPr marL="0" lvl="0" indent="0" algn="l" rtl="0">
              <a:spcBef>
                <a:spcPts val="480"/>
              </a:spcBef>
              <a:spcAft>
                <a:spcPts val="0"/>
              </a:spcAft>
              <a:buNone/>
            </a:pPr>
            <a:endParaRPr sz="1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nn-NO" sz="2000" b="1">
                <a:solidFill>
                  <a:srgbClr val="333333"/>
                </a:solidFill>
                <a:effectLst/>
                <a:highlight>
                  <a:srgbClr val="FFFFFF"/>
                </a:highlight>
                <a:latin typeface="Helvetica Neue"/>
              </a:rPr>
              <a:t>§ 9-17.Standpunktkarakterar i orden og i oppførsel</a:t>
            </a:r>
            <a:endParaRPr lang="nn-NO" sz="2000"/>
          </a:p>
        </p:txBody>
      </p:sp>
      <p:sp>
        <p:nvSpPr>
          <p:cNvPr id="236" name="Google Shape;236;p39"/>
          <p:cNvSpPr txBox="1">
            <a:spLocks noGrp="1"/>
          </p:cNvSpPr>
          <p:nvPr>
            <p:ph type="body" idx="1"/>
          </p:nvPr>
        </p:nvSpPr>
        <p:spPr>
          <a:xfrm>
            <a:off x="969962" y="1311425"/>
            <a:ext cx="7786800" cy="3241552"/>
          </a:xfrm>
          <a:prstGeom prst="rect">
            <a:avLst/>
          </a:prstGeom>
        </p:spPr>
        <p:txBody>
          <a:bodyPr spcFirstLastPara="1" wrap="square" lIns="0" tIns="0" rIns="0" bIns="0" anchor="t" anchorCtr="0">
            <a:noAutofit/>
          </a:bodyPr>
          <a:lstStyle/>
          <a:p>
            <a:pPr algn="l"/>
            <a:r>
              <a:rPr lang="nn-NO" sz="1200" b="0" i="0">
                <a:solidFill>
                  <a:srgbClr val="333333"/>
                </a:solidFill>
                <a:effectLst/>
                <a:highlight>
                  <a:srgbClr val="FFFFFF"/>
                </a:highlight>
                <a:latin typeface="Helvetica Neue"/>
              </a:rPr>
              <a:t>På 10. trinn og ved avslutninga av opplæringsløpet i vidaregåande skole skal det setjast ein standpunktkarakter i orden og ein standpunktkarakter i oppførsel.</a:t>
            </a:r>
          </a:p>
          <a:p>
            <a:pPr marL="76200" indent="0" algn="l">
              <a:buNone/>
            </a:pPr>
            <a:endParaRPr lang="nn-NO" sz="1200" b="0" i="0">
              <a:solidFill>
                <a:srgbClr val="333333"/>
              </a:solidFill>
              <a:effectLst/>
              <a:highlight>
                <a:srgbClr val="FFFFFF"/>
              </a:highlight>
              <a:latin typeface="Helvetica Neue"/>
            </a:endParaRPr>
          </a:p>
          <a:p>
            <a:pPr algn="l"/>
            <a:r>
              <a:rPr lang="nn-NO" sz="1200" b="0" i="0">
                <a:solidFill>
                  <a:srgbClr val="333333"/>
                </a:solidFill>
                <a:effectLst/>
                <a:highlight>
                  <a:srgbClr val="FFFFFF"/>
                </a:highlight>
                <a:latin typeface="Helvetica Neue"/>
              </a:rPr>
              <a:t>Standpunktkarakterane i orden og i oppførsel skal vere eit uttrykk for korleis elevane har tedd seg, og kva for orden dei har hatt. Det skal gjerast ei heilskapleg vurdering av ordenen deira og oppførselen deira gjennom opplæringstida.</a:t>
            </a:r>
          </a:p>
          <a:p>
            <a:pPr marL="76200" indent="0" algn="l">
              <a:buNone/>
            </a:pPr>
            <a:endParaRPr lang="nn-NO" sz="1200" b="0" i="0">
              <a:solidFill>
                <a:srgbClr val="333333"/>
              </a:solidFill>
              <a:effectLst/>
              <a:highlight>
                <a:srgbClr val="FFFFFF"/>
              </a:highlight>
              <a:latin typeface="Helvetica Neue"/>
            </a:endParaRPr>
          </a:p>
          <a:p>
            <a:pPr algn="l"/>
            <a:r>
              <a:rPr lang="nn-NO" sz="1200" b="0" i="0">
                <a:solidFill>
                  <a:srgbClr val="333333"/>
                </a:solidFill>
                <a:effectLst/>
                <a:highlight>
                  <a:srgbClr val="FFFFFF"/>
                </a:highlight>
                <a:latin typeface="Helvetica Neue"/>
              </a:rPr>
              <a:t>Rektor må drøfte standpunktkarakterane med lærarane til elevane før dei blir sette.</a:t>
            </a:r>
          </a:p>
          <a:p>
            <a:pPr marL="76200" indent="0" algn="l">
              <a:buNone/>
            </a:pPr>
            <a:endParaRPr lang="nn-NO" sz="1200" b="0" i="0">
              <a:solidFill>
                <a:srgbClr val="333333"/>
              </a:solidFill>
              <a:effectLst/>
              <a:highlight>
                <a:srgbClr val="FFFFFF"/>
              </a:highlight>
              <a:latin typeface="Helvetica Neue"/>
            </a:endParaRPr>
          </a:p>
          <a:p>
            <a:pPr algn="l"/>
            <a:r>
              <a:rPr lang="nn-NO" sz="1200" b="0" i="0">
                <a:solidFill>
                  <a:srgbClr val="333333"/>
                </a:solidFill>
                <a:effectLst/>
                <a:highlight>
                  <a:srgbClr val="FFFFFF"/>
                </a:highlight>
                <a:latin typeface="Helvetica Neue"/>
              </a:rPr>
              <a:t>Dersom ein elev skal få standpunktkarakter nokså god (Ng) eller lite god (Lg) i orden eller i oppførsel, må eleven ha fått varsel om det, jf. </a:t>
            </a:r>
            <a:r>
              <a:rPr lang="nn-NO" sz="1200" b="0" i="0" u="none" strike="noStrike">
                <a:solidFill>
                  <a:srgbClr val="DB142C"/>
                </a:solidFill>
                <a:effectLst/>
                <a:highlight>
                  <a:srgbClr val="FFFFFF"/>
                </a:highlight>
                <a:latin typeface="Helvetica Neue"/>
                <a:hlinkClick r:id="rId3"/>
              </a:rPr>
              <a:t>§ 9-7</a:t>
            </a:r>
            <a:r>
              <a:rPr lang="nn-NO" sz="1200" b="0" i="0">
                <a:solidFill>
                  <a:srgbClr val="333333"/>
                </a:solidFill>
                <a:effectLst/>
                <a:highlight>
                  <a:srgbClr val="FFFFFF"/>
                </a:highlight>
                <a:latin typeface="Helvetica Neue"/>
              </a:rPr>
              <a:t>. Kravet om varsling gjeld likevel ikkje om ein sanksjon for ei enkelthending etter skolereglane er årsaka til karakteren.</a:t>
            </a:r>
          </a:p>
          <a:p>
            <a:pPr marL="0" lvl="0" indent="0" algn="l" rtl="0">
              <a:spcBef>
                <a:spcPts val="480"/>
              </a:spcBef>
              <a:spcAft>
                <a:spcPts val="0"/>
              </a:spcAft>
              <a:buNone/>
            </a:pPr>
            <a:endParaRPr sz="1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C191E8-3CCA-936B-6F18-E07F7DC015D8}"/>
              </a:ext>
            </a:extLst>
          </p:cNvPr>
          <p:cNvSpPr>
            <a:spLocks noGrp="1"/>
          </p:cNvSpPr>
          <p:nvPr>
            <p:ph type="title"/>
          </p:nvPr>
        </p:nvSpPr>
        <p:spPr/>
        <p:txBody>
          <a:bodyPr/>
          <a:lstStyle/>
          <a:p>
            <a:r>
              <a:rPr lang="nn-NO" sz="3200" b="1"/>
              <a:t>Val av medlem til skuleutvalet</a:t>
            </a:r>
          </a:p>
        </p:txBody>
      </p:sp>
      <p:sp>
        <p:nvSpPr>
          <p:cNvPr id="3" name="Plassholder for tekst 2">
            <a:extLst>
              <a:ext uri="{FF2B5EF4-FFF2-40B4-BE49-F238E27FC236}">
                <a16:creationId xmlns:a16="http://schemas.microsoft.com/office/drawing/2014/main" id="{E48A8BFA-AD91-5301-B1FF-A89596E68322}"/>
              </a:ext>
            </a:extLst>
          </p:cNvPr>
          <p:cNvSpPr>
            <a:spLocks noGrp="1"/>
          </p:cNvSpPr>
          <p:nvPr>
            <p:ph type="body" idx="1"/>
          </p:nvPr>
        </p:nvSpPr>
        <p:spPr/>
        <p:txBody>
          <a:bodyPr/>
          <a:lstStyle/>
          <a:p>
            <a:pPr marL="0" lvl="0" indent="0" algn="l" rtl="0">
              <a:spcBef>
                <a:spcPts val="400"/>
              </a:spcBef>
              <a:spcAft>
                <a:spcPts val="0"/>
              </a:spcAft>
              <a:buClr>
                <a:srgbClr val="C2AF00"/>
              </a:buClr>
              <a:buSzPts val="2000"/>
              <a:buFont typeface="Verdana"/>
              <a:buNone/>
            </a:pPr>
            <a:r>
              <a:rPr lang="nn-NO" sz="2000" i="1">
                <a:solidFill>
                  <a:schemeClr val="dk1"/>
                </a:solidFill>
                <a:latin typeface="Calibri" panose="020F0502020204030204" pitchFamily="34" charset="0"/>
                <a:ea typeface="Verdana"/>
                <a:cs typeface="Calibri" panose="020F0502020204030204" pitchFamily="34" charset="0"/>
                <a:sym typeface="Verdana"/>
              </a:rPr>
              <a:t>Skuleutvalet</a:t>
            </a:r>
            <a:r>
              <a:rPr lang="nn-NO" sz="2000">
                <a:solidFill>
                  <a:schemeClr val="dk1"/>
                </a:solidFill>
                <a:latin typeface="Calibri" panose="020F0502020204030204" pitchFamily="34" charset="0"/>
                <a:ea typeface="Verdana"/>
                <a:cs typeface="Calibri" panose="020F0502020204030204" pitchFamily="34" charset="0"/>
                <a:sym typeface="Verdana"/>
              </a:rPr>
              <a:t>:</a:t>
            </a:r>
            <a:endParaRPr lang="nn-NO" sz="2000">
              <a:solidFill>
                <a:schemeClr val="dk1"/>
              </a:solidFill>
              <a:latin typeface="Calibri" panose="020F0502020204030204" pitchFamily="34" charset="0"/>
              <a:ea typeface="Arial"/>
              <a:cs typeface="Calibri" panose="020F0502020204030204" pitchFamily="34" charset="0"/>
              <a:sym typeface="Arial"/>
            </a:endParaRPr>
          </a:p>
          <a:p>
            <a:pPr marL="457200" lvl="0" indent="-355600" algn="l" rtl="0">
              <a:spcBef>
                <a:spcPts val="400"/>
              </a:spcBef>
              <a:spcAft>
                <a:spcPts val="0"/>
              </a:spcAft>
              <a:buClr>
                <a:schemeClr val="dk1"/>
              </a:buClr>
              <a:buSzPts val="2000"/>
              <a:buFont typeface="Verdana"/>
              <a:buChar char="•"/>
            </a:pPr>
            <a:r>
              <a:rPr lang="nn-NO" sz="2000">
                <a:solidFill>
                  <a:schemeClr val="dk1"/>
                </a:solidFill>
                <a:latin typeface="Calibri" panose="020F0502020204030204" pitchFamily="34" charset="0"/>
                <a:ea typeface="Verdana"/>
                <a:cs typeface="Calibri" panose="020F0502020204030204" pitchFamily="34" charset="0"/>
                <a:sym typeface="Verdana"/>
              </a:rPr>
              <a:t>ein representant for foreldra/føresette m/vara - frå Vg1</a:t>
            </a:r>
          </a:p>
          <a:p>
            <a:pPr marL="457200" lvl="0" indent="-355600" algn="l" rtl="0">
              <a:spcBef>
                <a:spcPts val="400"/>
              </a:spcBef>
              <a:spcAft>
                <a:spcPts val="0"/>
              </a:spcAft>
              <a:buClr>
                <a:schemeClr val="dk1"/>
              </a:buClr>
              <a:buSzPts val="2000"/>
              <a:buFont typeface="Verdana"/>
              <a:buChar char="•"/>
            </a:pPr>
            <a:r>
              <a:rPr lang="nn-NO" sz="2000">
                <a:solidFill>
                  <a:schemeClr val="dk1"/>
                </a:solidFill>
                <a:latin typeface="Calibri" panose="020F0502020204030204" pitchFamily="34" charset="0"/>
                <a:ea typeface="Verdana"/>
                <a:cs typeface="Calibri" panose="020F0502020204030204" pitchFamily="34" charset="0"/>
                <a:sym typeface="Verdana"/>
              </a:rPr>
              <a:t>ein representant for foreldra/føresette m/vara – frå Vg2</a:t>
            </a:r>
            <a:endParaRPr lang="nn-NO" sz="2000">
              <a:solidFill>
                <a:schemeClr val="dk1"/>
              </a:solidFill>
              <a:latin typeface="Calibri" panose="020F0502020204030204" pitchFamily="34" charset="0"/>
              <a:ea typeface="Arial"/>
              <a:cs typeface="Calibri" panose="020F0502020204030204" pitchFamily="34" charset="0"/>
              <a:sym typeface="Arial"/>
            </a:endParaRPr>
          </a:p>
          <a:p>
            <a:pPr marL="457200" lvl="0" indent="-355600" algn="l" rtl="0">
              <a:spcBef>
                <a:spcPts val="0"/>
              </a:spcBef>
              <a:spcAft>
                <a:spcPts val="0"/>
              </a:spcAft>
              <a:buClr>
                <a:schemeClr val="dk1"/>
              </a:buClr>
              <a:buSzPts val="2000"/>
              <a:buFont typeface="Verdana"/>
              <a:buChar char="•"/>
            </a:pPr>
            <a:r>
              <a:rPr lang="nn-NO" sz="2000">
                <a:solidFill>
                  <a:schemeClr val="dk1"/>
                </a:solidFill>
                <a:latin typeface="Calibri" panose="020F0502020204030204" pitchFamily="34" charset="0"/>
                <a:ea typeface="Verdana"/>
                <a:cs typeface="Calibri" panose="020F0502020204030204" pitchFamily="34" charset="0"/>
                <a:sym typeface="Verdana"/>
              </a:rPr>
              <a:t>to representantar for elevane</a:t>
            </a:r>
            <a:endParaRPr lang="nn-NO" sz="2000">
              <a:solidFill>
                <a:schemeClr val="dk1"/>
              </a:solidFill>
              <a:latin typeface="Calibri" panose="020F0502020204030204" pitchFamily="34" charset="0"/>
              <a:ea typeface="Arial"/>
              <a:cs typeface="Calibri" panose="020F0502020204030204" pitchFamily="34" charset="0"/>
              <a:sym typeface="Arial"/>
            </a:endParaRPr>
          </a:p>
          <a:p>
            <a:pPr marL="457200" lvl="0" indent="-355600" algn="l" rtl="0">
              <a:spcBef>
                <a:spcPts val="0"/>
              </a:spcBef>
              <a:spcAft>
                <a:spcPts val="0"/>
              </a:spcAft>
              <a:buClr>
                <a:schemeClr val="dk1"/>
              </a:buClr>
              <a:buSzPts val="2000"/>
              <a:buFont typeface="Verdana"/>
              <a:buChar char="•"/>
            </a:pPr>
            <a:r>
              <a:rPr lang="nn-NO" sz="2000">
                <a:solidFill>
                  <a:schemeClr val="dk1"/>
                </a:solidFill>
                <a:latin typeface="Calibri" panose="020F0502020204030204" pitchFamily="34" charset="0"/>
                <a:ea typeface="Verdana"/>
                <a:cs typeface="Calibri" panose="020F0502020204030204" pitchFamily="34" charset="0"/>
                <a:sym typeface="Verdana"/>
              </a:rPr>
              <a:t>ein representant for dei tilsette </a:t>
            </a:r>
            <a:endParaRPr lang="nn-NO" sz="2000">
              <a:solidFill>
                <a:schemeClr val="dk1"/>
              </a:solidFill>
              <a:latin typeface="Calibri" panose="020F0502020204030204" pitchFamily="34" charset="0"/>
              <a:ea typeface="Arial"/>
              <a:cs typeface="Calibri" panose="020F0502020204030204" pitchFamily="34" charset="0"/>
              <a:sym typeface="Arial"/>
            </a:endParaRPr>
          </a:p>
          <a:p>
            <a:pPr marL="457200" lvl="0" indent="-355600" algn="l" rtl="0">
              <a:spcBef>
                <a:spcPts val="0"/>
              </a:spcBef>
              <a:spcAft>
                <a:spcPts val="0"/>
              </a:spcAft>
              <a:buClr>
                <a:schemeClr val="dk1"/>
              </a:buClr>
              <a:buSzPts val="2000"/>
              <a:buFont typeface="Verdana"/>
              <a:buChar char="•"/>
            </a:pPr>
            <a:r>
              <a:rPr lang="nn-NO" sz="2000">
                <a:solidFill>
                  <a:schemeClr val="dk1"/>
                </a:solidFill>
                <a:latin typeface="Calibri" panose="020F0502020204030204" pitchFamily="34" charset="0"/>
                <a:ea typeface="Verdana"/>
                <a:cs typeface="Calibri" panose="020F0502020204030204" pitchFamily="34" charset="0"/>
                <a:sym typeface="Verdana"/>
              </a:rPr>
              <a:t>ein eller to representantar for lokale samfunnsinteresser</a:t>
            </a:r>
            <a:endParaRPr lang="nn-NO" sz="2000">
              <a:solidFill>
                <a:schemeClr val="dk1"/>
              </a:solidFill>
              <a:latin typeface="Calibri" panose="020F0502020204030204" pitchFamily="34" charset="0"/>
              <a:ea typeface="Arial"/>
              <a:cs typeface="Calibri" panose="020F0502020204030204" pitchFamily="34" charset="0"/>
              <a:sym typeface="Arial"/>
            </a:endParaRPr>
          </a:p>
          <a:p>
            <a:pPr marL="457200" lvl="0" indent="-355600" algn="l" rtl="0">
              <a:spcBef>
                <a:spcPts val="0"/>
              </a:spcBef>
              <a:spcAft>
                <a:spcPts val="0"/>
              </a:spcAft>
              <a:buClr>
                <a:schemeClr val="dk1"/>
              </a:buClr>
              <a:buSzPts val="2000"/>
              <a:buFont typeface="Verdana"/>
              <a:buChar char="•"/>
            </a:pPr>
            <a:r>
              <a:rPr lang="nn-NO" sz="2000">
                <a:solidFill>
                  <a:schemeClr val="dk1"/>
                </a:solidFill>
                <a:latin typeface="Calibri" panose="020F0502020204030204" pitchFamily="34" charset="0"/>
                <a:ea typeface="Verdana"/>
                <a:cs typeface="Calibri" panose="020F0502020204030204" pitchFamily="34" charset="0"/>
                <a:sym typeface="Verdana"/>
              </a:rPr>
              <a:t>rektor</a:t>
            </a:r>
            <a:endParaRPr lang="nn-NO" sz="20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00"/>
              </a:spcBef>
              <a:spcAft>
                <a:spcPts val="0"/>
              </a:spcAft>
              <a:buClr>
                <a:srgbClr val="C2AF00"/>
              </a:buClr>
              <a:buSzPts val="2000"/>
              <a:buFont typeface="Verdana"/>
              <a:buNone/>
            </a:pPr>
            <a:r>
              <a:rPr lang="nn-NO" sz="2000">
                <a:solidFill>
                  <a:schemeClr val="dk1"/>
                </a:solidFill>
                <a:latin typeface="Calibri" panose="020F0502020204030204" pitchFamily="34" charset="0"/>
                <a:ea typeface="Verdana"/>
                <a:cs typeface="Calibri" panose="020F0502020204030204" pitchFamily="34" charset="0"/>
                <a:sym typeface="Verdana"/>
              </a:rPr>
              <a:t> Ca. 3 møte i skuleåret</a:t>
            </a:r>
          </a:p>
          <a:p>
            <a:pPr marL="0" lvl="0" indent="0" algn="l" rtl="0">
              <a:spcBef>
                <a:spcPts val="400"/>
              </a:spcBef>
              <a:spcAft>
                <a:spcPts val="0"/>
              </a:spcAft>
              <a:buClr>
                <a:srgbClr val="C2AF00"/>
              </a:buClr>
              <a:buSzPts val="2000"/>
              <a:buFont typeface="Verdana"/>
              <a:buNone/>
            </a:pPr>
            <a:r>
              <a:rPr lang="nn-NO" sz="2000">
                <a:solidFill>
                  <a:schemeClr val="dk1"/>
                </a:solidFill>
                <a:latin typeface="Calibri" panose="020F0502020204030204" pitchFamily="34" charset="0"/>
                <a:ea typeface="Verdana"/>
                <a:cs typeface="Calibri" panose="020F0502020204030204" pitchFamily="34" charset="0"/>
                <a:sym typeface="Verdana"/>
              </a:rPr>
              <a:t>Er du interessert å sitje i skuleutvalet gi kontaktlærar eller rektor beskjed</a:t>
            </a:r>
            <a:endParaRPr lang="nn-NO" sz="2000">
              <a:solidFill>
                <a:schemeClr val="dk1"/>
              </a:solidFill>
              <a:latin typeface="Calibri" panose="020F0502020204030204" pitchFamily="34" charset="0"/>
              <a:ea typeface="Arial"/>
              <a:cs typeface="Calibri" panose="020F0502020204030204" pitchFamily="34" charset="0"/>
              <a:sym typeface="Arial"/>
            </a:endParaRPr>
          </a:p>
          <a:p>
            <a:pPr marL="76200" indent="0">
              <a:buNone/>
            </a:pPr>
            <a:endParaRPr lang="nn-NO"/>
          </a:p>
        </p:txBody>
      </p:sp>
    </p:spTree>
    <p:extLst>
      <p:ext uri="{BB962C8B-B14F-4D97-AF65-F5344CB8AC3E}">
        <p14:creationId xmlns:p14="http://schemas.microsoft.com/office/powerpoint/2010/main" val="268607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1"/>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50" name="Google Shape;250;p41"/>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342900" lvl="0" indent="-342900" algn="l" rtl="0">
              <a:spcBef>
                <a:spcPts val="480"/>
              </a:spcBef>
              <a:spcAft>
                <a:spcPts val="0"/>
              </a:spcAft>
              <a:buClr>
                <a:srgbClr val="C2AF00"/>
              </a:buClr>
              <a:buSzPts val="2400"/>
              <a:buFont typeface="Arial"/>
              <a:buNone/>
            </a:pPr>
            <a:r>
              <a:rPr lang="no-NO" sz="1800" b="1">
                <a:solidFill>
                  <a:schemeClr val="dk1"/>
                </a:solidFill>
                <a:latin typeface="Calibri" panose="020F0502020204030204" pitchFamily="34" charset="0"/>
                <a:ea typeface="Arial"/>
                <a:cs typeface="Calibri" panose="020F0502020204030204" pitchFamily="34" charset="0"/>
                <a:sym typeface="Arial"/>
              </a:rPr>
              <a:t>Elevkveldar</a:t>
            </a:r>
            <a:endParaRPr sz="1800">
              <a:solidFill>
                <a:schemeClr val="dk1"/>
              </a:solidFill>
              <a:latin typeface="Calibri" panose="020F0502020204030204" pitchFamily="34" charset="0"/>
              <a:ea typeface="Arial"/>
              <a:cs typeface="Calibri" panose="020F0502020204030204" pitchFamily="34" charset="0"/>
              <a:sym typeface="Arial"/>
            </a:endParaRPr>
          </a:p>
          <a:p>
            <a:pPr marL="457200" lvl="0" indent="-317500" algn="l" rtl="0">
              <a:spcBef>
                <a:spcPts val="400"/>
              </a:spcBef>
              <a:spcAft>
                <a:spcPts val="0"/>
              </a:spcAft>
              <a:buClr>
                <a:schemeClr val="dk1"/>
              </a:buClr>
              <a:buSzPts val="1400"/>
              <a:buFont typeface="Arial"/>
              <a:buChar char="•"/>
            </a:pPr>
            <a:r>
              <a:rPr lang="no-NO" sz="1800">
                <a:solidFill>
                  <a:schemeClr val="dk1"/>
                </a:solidFill>
                <a:latin typeface="Calibri" panose="020F0502020204030204" pitchFamily="34" charset="0"/>
                <a:ea typeface="Arial"/>
                <a:cs typeface="Calibri" panose="020F0502020204030204" pitchFamily="34" charset="0"/>
                <a:sym typeface="Arial"/>
              </a:rPr>
              <a:t>Omtrent ein gong per månad</a:t>
            </a:r>
            <a:endParaRPr sz="1800">
              <a:solidFill>
                <a:schemeClr val="dk1"/>
              </a:solidFill>
              <a:latin typeface="Calibri" panose="020F0502020204030204" pitchFamily="34" charset="0"/>
              <a:ea typeface="Arial"/>
              <a:cs typeface="Calibri" panose="020F0502020204030204" pitchFamily="34" charset="0"/>
              <a:sym typeface="Arial"/>
            </a:endParaRPr>
          </a:p>
          <a:p>
            <a:pPr marL="457200" lvl="0" indent="-317500" algn="l" rtl="0">
              <a:spcBef>
                <a:spcPts val="0"/>
              </a:spcBef>
              <a:spcAft>
                <a:spcPts val="0"/>
              </a:spcAft>
              <a:buClr>
                <a:schemeClr val="dk1"/>
              </a:buClr>
              <a:buSzPts val="1400"/>
              <a:buFont typeface="Arial"/>
              <a:buChar char="•"/>
            </a:pPr>
            <a:r>
              <a:rPr lang="no-NO" sz="1800">
                <a:solidFill>
                  <a:schemeClr val="dk1"/>
                </a:solidFill>
                <a:latin typeface="Calibri" panose="020F0502020204030204" pitchFamily="34" charset="0"/>
                <a:ea typeface="Arial"/>
                <a:cs typeface="Calibri" panose="020F0502020204030204" pitchFamily="34" charset="0"/>
                <a:sym typeface="Arial"/>
              </a:rPr>
              <a:t>Film, pizza, sosialt samvær</a:t>
            </a:r>
            <a:endParaRPr sz="1800">
              <a:solidFill>
                <a:schemeClr val="dk1"/>
              </a:solidFill>
              <a:latin typeface="Calibri" panose="020F0502020204030204" pitchFamily="34" charset="0"/>
              <a:ea typeface="Arial"/>
              <a:cs typeface="Calibri" panose="020F0502020204030204" pitchFamily="34" charset="0"/>
              <a:sym typeface="Arial"/>
            </a:endParaRPr>
          </a:p>
          <a:p>
            <a:pPr marL="457200" lvl="0" indent="0" algn="l" rtl="0">
              <a:spcBef>
                <a:spcPts val="400"/>
              </a:spcBef>
              <a:spcAft>
                <a:spcPts val="0"/>
              </a:spcAft>
              <a:buNone/>
            </a:pPr>
            <a:endParaRPr sz="1800">
              <a:solidFill>
                <a:schemeClr val="dk1"/>
              </a:solidFill>
              <a:latin typeface="Calibri" panose="020F0502020204030204" pitchFamily="34" charset="0"/>
              <a:ea typeface="Arial"/>
              <a:cs typeface="Calibri" panose="020F0502020204030204" pitchFamily="34" charset="0"/>
              <a:sym typeface="Arial"/>
            </a:endParaRPr>
          </a:p>
          <a:p>
            <a:pPr marL="342900" lvl="0" indent="-342900" algn="l" rtl="0">
              <a:spcBef>
                <a:spcPts val="400"/>
              </a:spcBef>
              <a:spcAft>
                <a:spcPts val="0"/>
              </a:spcAft>
              <a:buClr>
                <a:srgbClr val="C2AF00"/>
              </a:buClr>
              <a:buSzPts val="2000"/>
              <a:buFont typeface="Arial"/>
              <a:buNone/>
            </a:pPr>
            <a:r>
              <a:rPr lang="no-NO" sz="1800">
                <a:solidFill>
                  <a:schemeClr val="dk1"/>
                </a:solidFill>
                <a:latin typeface="Calibri" panose="020F0502020204030204" pitchFamily="34" charset="0"/>
                <a:ea typeface="Arial"/>
                <a:cs typeface="Calibri" panose="020F0502020204030204" pitchFamily="34" charset="0"/>
                <a:sym typeface="Arial"/>
              </a:rPr>
              <a:t>Ansvarleg: Trond Haugland</a:t>
            </a:r>
            <a:endParaRPr sz="18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F19E6A-97D7-DB6F-122E-D83488F69B09}"/>
              </a:ext>
            </a:extLst>
          </p:cNvPr>
          <p:cNvSpPr>
            <a:spLocks noGrp="1"/>
          </p:cNvSpPr>
          <p:nvPr>
            <p:ph type="title"/>
          </p:nvPr>
        </p:nvSpPr>
        <p:spPr>
          <a:xfrm>
            <a:off x="978337" y="492125"/>
            <a:ext cx="7786687" cy="857250"/>
          </a:xfrm>
        </p:spPr>
        <p:txBody>
          <a:bodyPr/>
          <a:lstStyle/>
          <a:p>
            <a:r>
              <a:rPr lang="nn-NO"/>
              <a:t>Russefeiring</a:t>
            </a:r>
          </a:p>
        </p:txBody>
      </p:sp>
      <p:sp>
        <p:nvSpPr>
          <p:cNvPr id="3" name="Plassholder for tekst 2">
            <a:extLst>
              <a:ext uri="{FF2B5EF4-FFF2-40B4-BE49-F238E27FC236}">
                <a16:creationId xmlns:a16="http://schemas.microsoft.com/office/drawing/2014/main" id="{DDA18AB2-AD86-2F69-41F9-B210FA6E05E6}"/>
              </a:ext>
            </a:extLst>
          </p:cNvPr>
          <p:cNvSpPr>
            <a:spLocks noGrp="1"/>
          </p:cNvSpPr>
          <p:nvPr>
            <p:ph type="body" idx="1"/>
          </p:nvPr>
        </p:nvSpPr>
        <p:spPr/>
        <p:txBody>
          <a:bodyPr/>
          <a:lstStyle/>
          <a:p>
            <a:r>
              <a:rPr lang="nn-NO" sz="1800"/>
              <a:t>Planlegginga startar stadig tidlegare, gjerne allereie i 10.kl.</a:t>
            </a:r>
          </a:p>
          <a:p>
            <a:r>
              <a:rPr lang="nn-NO" sz="1800"/>
              <a:t>Russegrupper vert gjerne etablerte i grunnskulen</a:t>
            </a:r>
          </a:p>
          <a:p>
            <a:r>
              <a:rPr lang="nn-NO" sz="1800"/>
              <a:t>Russegrupper på tvers av skulane, som dermed vert opplevd som lukka for andre elevar på skulen</a:t>
            </a:r>
          </a:p>
          <a:p>
            <a:r>
              <a:rPr lang="nn-NO" sz="1800"/>
              <a:t>Mykje kan skje desse 2-3 åra</a:t>
            </a:r>
          </a:p>
          <a:p>
            <a:r>
              <a:rPr lang="nn-NO" sz="1800"/>
              <a:t>Pengar – ei kjelde til konflikt</a:t>
            </a:r>
          </a:p>
          <a:p>
            <a:endParaRPr lang="nn-NO" sz="2000"/>
          </a:p>
        </p:txBody>
      </p:sp>
      <p:sp>
        <p:nvSpPr>
          <p:cNvPr id="4" name="Plassholder for tekst 3">
            <a:extLst>
              <a:ext uri="{FF2B5EF4-FFF2-40B4-BE49-F238E27FC236}">
                <a16:creationId xmlns:a16="http://schemas.microsoft.com/office/drawing/2014/main" id="{A278B78F-B861-3DEF-E2BF-4B871B524156}"/>
              </a:ext>
            </a:extLst>
          </p:cNvPr>
          <p:cNvSpPr>
            <a:spLocks noGrp="1"/>
          </p:cNvSpPr>
          <p:nvPr>
            <p:ph type="body" idx="2"/>
          </p:nvPr>
        </p:nvSpPr>
        <p:spPr>
          <a:xfrm>
            <a:off x="4648200" y="1349376"/>
            <a:ext cx="4108450" cy="3128234"/>
          </a:xfrm>
        </p:spPr>
        <p:txBody>
          <a:bodyPr/>
          <a:lstStyle/>
          <a:p>
            <a:r>
              <a:rPr lang="nn-NO" sz="1800"/>
              <a:t>Konfliktar vert dratt inn i skulen og pregar skule- og læringsmiljøet negativt for fleire elevar</a:t>
            </a:r>
          </a:p>
          <a:p>
            <a:r>
              <a:rPr lang="nn-NO" sz="1800"/>
              <a:t>Grenseoverskridande åtferd</a:t>
            </a:r>
          </a:p>
          <a:p>
            <a:r>
              <a:rPr lang="nn-NO" sz="1800" b="1"/>
              <a:t>Russetida skal vere inkluderande, ikkje ekskluderande, slik fleire opplever den</a:t>
            </a:r>
          </a:p>
          <a:p>
            <a:r>
              <a:rPr lang="nn-NO" sz="1800">
                <a:solidFill>
                  <a:srgbClr val="FF0000"/>
                </a:solidFill>
              </a:rPr>
              <a:t>Våren 2026; eksamen for Vg3 tidleg i mai og etter 1.juni</a:t>
            </a:r>
          </a:p>
          <a:p>
            <a:endParaRPr lang="nn-NO" sz="1800"/>
          </a:p>
        </p:txBody>
      </p:sp>
    </p:spTree>
    <p:extLst>
      <p:ext uri="{BB962C8B-B14F-4D97-AF65-F5344CB8AC3E}">
        <p14:creationId xmlns:p14="http://schemas.microsoft.com/office/powerpoint/2010/main" val="213155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FA014D-2363-2E24-149A-357E7D0B8D0D}"/>
              </a:ext>
            </a:extLst>
          </p:cNvPr>
          <p:cNvSpPr>
            <a:spLocks noGrp="1"/>
          </p:cNvSpPr>
          <p:nvPr>
            <p:ph type="title"/>
          </p:nvPr>
        </p:nvSpPr>
        <p:spPr/>
        <p:txBody>
          <a:bodyPr/>
          <a:lstStyle/>
          <a:p>
            <a:r>
              <a:rPr lang="nn-NO"/>
              <a:t>Russefeiring våren 2026</a:t>
            </a:r>
          </a:p>
        </p:txBody>
      </p:sp>
      <p:sp>
        <p:nvSpPr>
          <p:cNvPr id="3" name="Plassholder for tekst 2">
            <a:extLst>
              <a:ext uri="{FF2B5EF4-FFF2-40B4-BE49-F238E27FC236}">
                <a16:creationId xmlns:a16="http://schemas.microsoft.com/office/drawing/2014/main" id="{6C98E447-750C-72C0-4FB1-D41B0823F72B}"/>
              </a:ext>
            </a:extLst>
          </p:cNvPr>
          <p:cNvSpPr>
            <a:spLocks noGrp="1"/>
          </p:cNvSpPr>
          <p:nvPr>
            <p:ph type="body" idx="1"/>
          </p:nvPr>
        </p:nvSpPr>
        <p:spPr/>
        <p:txBody>
          <a:bodyPr/>
          <a:lstStyle/>
          <a:p>
            <a:endParaRPr lang="nn-NO"/>
          </a:p>
        </p:txBody>
      </p:sp>
      <p:pic>
        <p:nvPicPr>
          <p:cNvPr id="4" name="Bilde 3">
            <a:extLst>
              <a:ext uri="{FF2B5EF4-FFF2-40B4-BE49-F238E27FC236}">
                <a16:creationId xmlns:a16="http://schemas.microsoft.com/office/drawing/2014/main" id="{F6068DB3-14C5-1B32-2D97-2665BD6C30D1}"/>
              </a:ext>
            </a:extLst>
          </p:cNvPr>
          <p:cNvPicPr>
            <a:picLocks noChangeAspect="1"/>
          </p:cNvPicPr>
          <p:nvPr/>
        </p:nvPicPr>
        <p:blipFill>
          <a:blip r:embed="rId2"/>
          <a:stretch>
            <a:fillRect/>
          </a:stretch>
        </p:blipFill>
        <p:spPr>
          <a:xfrm>
            <a:off x="969962" y="1311275"/>
            <a:ext cx="5943600" cy="3147128"/>
          </a:xfrm>
          <a:prstGeom prst="rect">
            <a:avLst/>
          </a:prstGeom>
        </p:spPr>
      </p:pic>
    </p:spTree>
    <p:extLst>
      <p:ext uri="{BB962C8B-B14F-4D97-AF65-F5344CB8AC3E}">
        <p14:creationId xmlns:p14="http://schemas.microsoft.com/office/powerpoint/2010/main" val="112745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3468A942-286D-4C1C-86EB-71B2829962CF}"/>
              </a:ext>
            </a:extLst>
          </p:cNvPr>
          <p:cNvSpPr>
            <a:spLocks noGrp="1"/>
          </p:cNvSpPr>
          <p:nvPr>
            <p:ph type="title" idx="4294967295"/>
          </p:nvPr>
        </p:nvSpPr>
        <p:spPr>
          <a:xfrm>
            <a:off x="607597" y="454024"/>
            <a:ext cx="8091236" cy="971717"/>
          </a:xfrm>
        </p:spPr>
        <p:txBody>
          <a:bodyPr/>
          <a:lstStyle/>
          <a:p>
            <a:r>
              <a:rPr lang="nn-NO" sz="2800"/>
              <a:t>Nulltoleranse mot mobbing</a:t>
            </a:r>
            <a:endParaRPr lang="nb-NO" sz="2800"/>
          </a:p>
        </p:txBody>
      </p:sp>
      <p:pic>
        <p:nvPicPr>
          <p:cNvPr id="2050" name="Picture 2" descr="https://lh3.googleusercontent.com/UZ5AosvHsm5BmI8B8cEXxPyY0s0fuEZboNTHG6p3izOcMlIKWc8uWEl__4uQYoYqKfmn0BfJpV36eJaNpsHKXDt34cAabDVoqZqEZJYltYRqu6uusKb5wxNb56zcsVHyyklM5tYtMrY">
            <a:extLst>
              <a:ext uri="{FF2B5EF4-FFF2-40B4-BE49-F238E27FC236}">
                <a16:creationId xmlns:a16="http://schemas.microsoft.com/office/drawing/2014/main" id="{9763843F-49F7-4B19-A0AA-01EC1203E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97" y="1331968"/>
            <a:ext cx="7413971" cy="309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44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2C7121-4D26-4D88-A53F-5D1B5ADF2BB8}"/>
              </a:ext>
            </a:extLst>
          </p:cNvPr>
          <p:cNvSpPr>
            <a:spLocks noGrp="1"/>
          </p:cNvSpPr>
          <p:nvPr>
            <p:ph type="title"/>
          </p:nvPr>
        </p:nvSpPr>
        <p:spPr/>
        <p:txBody>
          <a:bodyPr/>
          <a:lstStyle/>
          <a:p>
            <a:r>
              <a:rPr lang="nb-NO" sz="4000" b="1"/>
              <a:t>Innsatsteam mot mobbing</a:t>
            </a:r>
            <a:endParaRPr lang="nb-NO" sz="4000"/>
          </a:p>
        </p:txBody>
      </p:sp>
      <p:sp>
        <p:nvSpPr>
          <p:cNvPr id="3" name="Plassholder for tekst 2">
            <a:extLst>
              <a:ext uri="{FF2B5EF4-FFF2-40B4-BE49-F238E27FC236}">
                <a16:creationId xmlns:a16="http://schemas.microsoft.com/office/drawing/2014/main" id="{DE377FD9-F9D5-4CD4-B79E-160C23B90CD9}"/>
              </a:ext>
            </a:extLst>
          </p:cNvPr>
          <p:cNvSpPr>
            <a:spLocks noGrp="1"/>
          </p:cNvSpPr>
          <p:nvPr>
            <p:ph type="body" idx="1"/>
          </p:nvPr>
        </p:nvSpPr>
        <p:spPr/>
        <p:txBody>
          <a:bodyPr/>
          <a:lstStyle/>
          <a:p>
            <a:pPr marL="76200" indent="0">
              <a:buNone/>
            </a:pPr>
            <a:r>
              <a:rPr lang="nn-NO" sz="2000"/>
              <a:t>Skuleeigar - </a:t>
            </a:r>
            <a:r>
              <a:rPr lang="nn-NO" sz="2000" err="1"/>
              <a:t>fylkeskomunen</a:t>
            </a:r>
            <a:r>
              <a:rPr lang="nn-NO" sz="2000"/>
              <a:t> - har bestemt at alle skulane skal etablere Innsatsteam mot mobbing.</a:t>
            </a:r>
          </a:p>
          <a:p>
            <a:pPr marL="76200" indent="0">
              <a:buNone/>
            </a:pPr>
            <a:br>
              <a:rPr lang="nn-NO" sz="2000"/>
            </a:br>
            <a:r>
              <a:rPr lang="nn-NO" sz="2000"/>
              <a:t>I innsatsteamet er rektor, avdelingsleiarane, rådgjevarane og PPT med.</a:t>
            </a:r>
          </a:p>
          <a:p>
            <a:pPr marL="76200" indent="0">
              <a:buNone/>
            </a:pPr>
            <a:br>
              <a:rPr lang="nn-NO" sz="2000"/>
            </a:br>
            <a:r>
              <a:rPr lang="nn-NO" sz="2000"/>
              <a:t>SPEKTER er ei ikkje-anonym undersøking om mobbing og andre forhold i læringsmiljøet. Vil bli brukt i læringsmiljøsaker og som førebyggande verktøy.</a:t>
            </a:r>
          </a:p>
          <a:p>
            <a:pPr marL="76200" indent="0">
              <a:buNone/>
            </a:pPr>
            <a:endParaRPr lang="nn-NO" sz="1000"/>
          </a:p>
          <a:p>
            <a:pPr marL="76200" indent="0" fontAlgn="base">
              <a:buNone/>
            </a:pPr>
            <a:r>
              <a:rPr lang="nb-NO" sz="1800" u="sng">
                <a:hlinkClick r:id="rId2"/>
              </a:rPr>
              <a:t>https://www.udir.no/laring-og-trivsel/skolemiljo/</a:t>
            </a:r>
            <a:endParaRPr lang="nb-NO" sz="1800" u="sng"/>
          </a:p>
          <a:p>
            <a:pPr marL="76200" indent="0" fontAlgn="base">
              <a:buNone/>
            </a:pPr>
            <a:br>
              <a:rPr lang="nb-NO"/>
            </a:br>
            <a:br>
              <a:rPr lang="nn-NO"/>
            </a:br>
            <a:endParaRPr lang="nb-NO"/>
          </a:p>
        </p:txBody>
      </p:sp>
    </p:spTree>
    <p:extLst>
      <p:ext uri="{BB962C8B-B14F-4D97-AF65-F5344CB8AC3E}">
        <p14:creationId xmlns:p14="http://schemas.microsoft.com/office/powerpoint/2010/main" val="427896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E8A1E4A4-8399-42EA-9B0D-7E8890412B5B}"/>
              </a:ext>
            </a:extLst>
          </p:cNvPr>
          <p:cNvSpPr>
            <a:spLocks noGrp="1"/>
          </p:cNvSpPr>
          <p:nvPr>
            <p:ph type="title"/>
          </p:nvPr>
        </p:nvSpPr>
        <p:spPr/>
        <p:txBody>
          <a:bodyPr/>
          <a:lstStyle/>
          <a:p>
            <a:r>
              <a:rPr lang="nn-NO" sz="3600" b="1"/>
              <a:t>Kva er viktig for Vg2-eleven?</a:t>
            </a:r>
            <a:endParaRPr lang="nb-NO" sz="3600"/>
          </a:p>
        </p:txBody>
      </p:sp>
      <p:sp>
        <p:nvSpPr>
          <p:cNvPr id="6" name="Plassholder for tekst 5">
            <a:extLst>
              <a:ext uri="{FF2B5EF4-FFF2-40B4-BE49-F238E27FC236}">
                <a16:creationId xmlns:a16="http://schemas.microsoft.com/office/drawing/2014/main" id="{84A5B7AE-E005-4A09-B2AB-03B6CB56F9F1}"/>
              </a:ext>
            </a:extLst>
          </p:cNvPr>
          <p:cNvSpPr>
            <a:spLocks noGrp="1"/>
          </p:cNvSpPr>
          <p:nvPr>
            <p:ph type="body" idx="1"/>
          </p:nvPr>
        </p:nvSpPr>
        <p:spPr/>
        <p:txBody>
          <a:bodyPr/>
          <a:lstStyle/>
          <a:p>
            <a:r>
              <a:rPr lang="nn-NO" b="1"/>
              <a:t>Oppmøte</a:t>
            </a:r>
            <a:endParaRPr lang="nn-NO"/>
          </a:p>
          <a:p>
            <a:pPr fontAlgn="base"/>
            <a:r>
              <a:rPr lang="nn-NO"/>
              <a:t>Fråvær uansett grunn kan føre til bortfall av karakter.</a:t>
            </a:r>
          </a:p>
          <a:p>
            <a:pPr fontAlgn="base"/>
            <a:r>
              <a:rPr lang="nn-NO"/>
              <a:t>Lavt fråvær er særleg viktig for dei som skal over i læreplass.</a:t>
            </a:r>
          </a:p>
          <a:p>
            <a:pPr fontAlgn="base"/>
            <a:r>
              <a:rPr lang="nn-NO"/>
              <a:t>Ein ser at fråværet blant elevane har tendens til å auke frå starten av opplæringa og utover.</a:t>
            </a:r>
          </a:p>
          <a:p>
            <a:pPr fontAlgn="base"/>
            <a:r>
              <a:rPr lang="nn-NO"/>
              <a:t>På alle utdanningsprogramma kan elevar med stort fråvær risikere å bli stoppa i innsøkinga til høgare nivå.</a:t>
            </a:r>
          </a:p>
          <a:p>
            <a:pPr marL="76200" indent="0">
              <a:buNone/>
            </a:pPr>
            <a:br>
              <a:rPr lang="nn-NO"/>
            </a:br>
            <a:endParaRPr lang="nb-NO"/>
          </a:p>
        </p:txBody>
      </p:sp>
    </p:spTree>
    <p:extLst>
      <p:ext uri="{BB962C8B-B14F-4D97-AF65-F5344CB8AC3E}">
        <p14:creationId xmlns:p14="http://schemas.microsoft.com/office/powerpoint/2010/main" val="398138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AFEF891B-A5F6-4BE8-A64B-A431C75278A4}"/>
              </a:ext>
            </a:extLst>
          </p:cNvPr>
          <p:cNvSpPr>
            <a:spLocks noGrp="1"/>
          </p:cNvSpPr>
          <p:nvPr>
            <p:ph type="title"/>
          </p:nvPr>
        </p:nvSpPr>
        <p:spPr/>
        <p:txBody>
          <a:bodyPr/>
          <a:lstStyle/>
          <a:p>
            <a:r>
              <a:rPr lang="nb-NO" sz="3200" b="1"/>
              <a:t>Arbeid med faga</a:t>
            </a:r>
            <a:endParaRPr lang="nb-NO" sz="3200"/>
          </a:p>
        </p:txBody>
      </p:sp>
      <p:sp>
        <p:nvSpPr>
          <p:cNvPr id="6" name="Plassholder for tekst 5">
            <a:extLst>
              <a:ext uri="{FF2B5EF4-FFF2-40B4-BE49-F238E27FC236}">
                <a16:creationId xmlns:a16="http://schemas.microsoft.com/office/drawing/2014/main" id="{62D93B28-D4C7-425F-848A-0601E9882E8B}"/>
              </a:ext>
            </a:extLst>
          </p:cNvPr>
          <p:cNvSpPr>
            <a:spLocks noGrp="1"/>
          </p:cNvSpPr>
          <p:nvPr>
            <p:ph type="body" idx="1"/>
          </p:nvPr>
        </p:nvSpPr>
        <p:spPr>
          <a:xfrm>
            <a:off x="969962" y="1256563"/>
            <a:ext cx="7786688" cy="3296389"/>
          </a:xfrm>
        </p:spPr>
        <p:txBody>
          <a:bodyPr/>
          <a:lstStyle/>
          <a:p>
            <a:r>
              <a:rPr lang="nn-NO"/>
              <a:t>Auka fagkrav</a:t>
            </a:r>
          </a:p>
          <a:p>
            <a:r>
              <a:rPr lang="nn-NO"/>
              <a:t>- Skulen opplever at enkelte elevar jobbar for mykje ved sidan av skulen.</a:t>
            </a:r>
          </a:p>
          <a:p>
            <a:r>
              <a:rPr lang="nn-NO"/>
              <a:t>Større fagleg spesialisering 2.året</a:t>
            </a:r>
          </a:p>
          <a:p>
            <a:r>
              <a:rPr lang="nn-NO"/>
              <a:t>- auka motivasjon?</a:t>
            </a:r>
          </a:p>
          <a:p>
            <a:r>
              <a:rPr lang="nn-NO"/>
              <a:t>For 3 eller 4-årige løp</a:t>
            </a:r>
          </a:p>
          <a:p>
            <a:r>
              <a:rPr lang="nn-NO"/>
              <a:t>- Neste skuleår bygger vidare på det eleven lærer i år – direkte ”linkar” mellom fleire av faga</a:t>
            </a:r>
          </a:p>
          <a:p>
            <a:pPr marL="76200" indent="0">
              <a:buNone/>
            </a:pPr>
            <a:br>
              <a:rPr lang="nn-NO"/>
            </a:br>
            <a:endParaRPr lang="nb-NO"/>
          </a:p>
        </p:txBody>
      </p:sp>
    </p:spTree>
    <p:extLst>
      <p:ext uri="{BB962C8B-B14F-4D97-AF65-F5344CB8AC3E}">
        <p14:creationId xmlns:p14="http://schemas.microsoft.com/office/powerpoint/2010/main" val="5522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Clr>
                <a:srgbClr val="C2AF00"/>
              </a:buClr>
              <a:buSzPts val="2800"/>
              <a:buFont typeface="Verdana"/>
              <a:buNone/>
            </a:pPr>
            <a:r>
              <a:rPr lang="no-NO" sz="3000" b="1">
                <a:solidFill>
                  <a:schemeClr val="dk1"/>
                </a:solidFill>
                <a:latin typeface="Arial"/>
                <a:ea typeface="Arial"/>
                <a:cs typeface="Arial"/>
                <a:sym typeface="Arial"/>
              </a:rPr>
              <a:t>Rådgjevarane/helsesjukepleiarane:</a:t>
            </a:r>
            <a:endParaRPr sz="3000">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69" name="Google Shape;69;p16"/>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0" lvl="0" indent="0" algn="l" rtl="0">
              <a:lnSpc>
                <a:spcPct val="90000"/>
              </a:lnSpc>
              <a:spcBef>
                <a:spcPts val="480"/>
              </a:spcBef>
              <a:spcAft>
                <a:spcPts val="0"/>
              </a:spcAft>
              <a:buClr>
                <a:srgbClr val="C2AF00"/>
              </a:buClr>
              <a:buSzPts val="2400"/>
              <a:buFont typeface="Verdana"/>
              <a:buNone/>
            </a:pPr>
            <a:r>
              <a:rPr lang="no-NO" sz="1800">
                <a:solidFill>
                  <a:schemeClr val="dk1"/>
                </a:solidFill>
                <a:latin typeface="Calibri" panose="020F0502020204030204" pitchFamily="34" charset="0"/>
                <a:ea typeface="Verdana"/>
                <a:cs typeface="Calibri" panose="020F0502020204030204" pitchFamily="34" charset="0"/>
                <a:sym typeface="Verdana"/>
              </a:rPr>
              <a:t>Li</a:t>
            </a:r>
            <a:r>
              <a:rPr lang="nb-NO" sz="1800" err="1">
                <a:solidFill>
                  <a:schemeClr val="dk1"/>
                </a:solidFill>
                <a:latin typeface="Calibri" panose="020F0502020204030204" pitchFamily="34" charset="0"/>
                <a:ea typeface="Verdana"/>
                <a:cs typeface="Calibri" panose="020F0502020204030204" pitchFamily="34" charset="0"/>
                <a:sym typeface="Verdana"/>
              </a:rPr>
              <a:t>nda</a:t>
            </a:r>
            <a:r>
              <a:rPr lang="nb-NO" sz="1800">
                <a:solidFill>
                  <a:schemeClr val="dk1"/>
                </a:solidFill>
                <a:latin typeface="Calibri" panose="020F0502020204030204" pitchFamily="34" charset="0"/>
                <a:ea typeface="Verdana"/>
                <a:cs typeface="Calibri" panose="020F0502020204030204" pitchFamily="34" charset="0"/>
                <a:sym typeface="Verdana"/>
              </a:rPr>
              <a:t> Sævik</a:t>
            </a:r>
            <a:r>
              <a:rPr lang="no-NO" sz="1800">
                <a:solidFill>
                  <a:schemeClr val="dk1"/>
                </a:solidFill>
                <a:latin typeface="Calibri" panose="020F0502020204030204" pitchFamily="34" charset="0"/>
                <a:ea typeface="Verdana"/>
                <a:cs typeface="Calibri" panose="020F0502020204030204" pitchFamily="34" charset="0"/>
                <a:sym typeface="Verdana"/>
              </a:rPr>
              <a:t> – rådgjevar</a:t>
            </a:r>
            <a:endParaRPr sz="180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480"/>
              </a:spcBef>
              <a:spcAft>
                <a:spcPts val="0"/>
              </a:spcAft>
              <a:buClr>
                <a:srgbClr val="C2AF00"/>
              </a:buClr>
              <a:buSzPts val="2400"/>
              <a:buFont typeface="Verdana"/>
              <a:buNone/>
            </a:pPr>
            <a:r>
              <a:rPr lang="no-NO" sz="1800">
                <a:solidFill>
                  <a:schemeClr val="dk1"/>
                </a:solidFill>
                <a:latin typeface="Calibri" panose="020F0502020204030204" pitchFamily="34" charset="0"/>
                <a:ea typeface="Verdana"/>
                <a:cs typeface="Calibri" panose="020F0502020204030204" pitchFamily="34" charset="0"/>
                <a:sym typeface="Verdana"/>
              </a:rPr>
              <a:t>Hege Holstad – rådgjevar</a:t>
            </a:r>
            <a:endParaRPr sz="180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480"/>
              </a:spcBef>
              <a:spcAft>
                <a:spcPts val="0"/>
              </a:spcAft>
              <a:buClr>
                <a:srgbClr val="C2AF00"/>
              </a:buClr>
              <a:buSzPts val="2400"/>
              <a:buFont typeface="Arial"/>
              <a:buNone/>
            </a:pPr>
            <a:endParaRPr sz="18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lnSpc>
                <a:spcPct val="90000"/>
              </a:lnSpc>
              <a:spcBef>
                <a:spcPts val="480"/>
              </a:spcBef>
              <a:spcAft>
                <a:spcPts val="0"/>
              </a:spcAft>
              <a:buClr>
                <a:srgbClr val="C2AF00"/>
              </a:buClr>
              <a:buSzPts val="2400"/>
              <a:buFont typeface="Verdana"/>
              <a:buNone/>
            </a:pPr>
            <a:r>
              <a:rPr lang="nb-NO" sz="1800">
                <a:solidFill>
                  <a:schemeClr val="dk1"/>
                </a:solidFill>
                <a:latin typeface="Calibri" panose="020F0502020204030204" pitchFamily="34" charset="0"/>
                <a:ea typeface="Verdana"/>
                <a:cs typeface="Calibri" panose="020F0502020204030204" pitchFamily="34" charset="0"/>
                <a:sym typeface="Verdana"/>
              </a:rPr>
              <a:t>Ingvild Slotterøy og Linda Sævik </a:t>
            </a:r>
            <a:r>
              <a:rPr lang="no-NO" sz="1800">
                <a:solidFill>
                  <a:schemeClr val="dk1"/>
                </a:solidFill>
                <a:latin typeface="Calibri" panose="020F0502020204030204" pitchFamily="34" charset="0"/>
                <a:ea typeface="Verdana"/>
                <a:cs typeface="Calibri" panose="020F0502020204030204" pitchFamily="34" charset="0"/>
                <a:sym typeface="Verdana"/>
              </a:rPr>
              <a:t>– OT rådgjevar</a:t>
            </a:r>
            <a:r>
              <a:rPr lang="nb-NO" sz="1800">
                <a:solidFill>
                  <a:schemeClr val="dk1"/>
                </a:solidFill>
                <a:latin typeface="Calibri" panose="020F0502020204030204" pitchFamily="34" charset="0"/>
                <a:ea typeface="Verdana"/>
                <a:cs typeface="Calibri" panose="020F0502020204030204" pitchFamily="34" charset="0"/>
                <a:sym typeface="Verdana"/>
              </a:rPr>
              <a:t>ar</a:t>
            </a:r>
          </a:p>
          <a:p>
            <a:pPr marL="0" lvl="0" indent="0" algn="l" rtl="0">
              <a:lnSpc>
                <a:spcPct val="90000"/>
              </a:lnSpc>
              <a:spcBef>
                <a:spcPts val="480"/>
              </a:spcBef>
              <a:spcAft>
                <a:spcPts val="0"/>
              </a:spcAft>
              <a:buClr>
                <a:srgbClr val="C2AF00"/>
              </a:buClr>
              <a:buSzPts val="2400"/>
              <a:buFont typeface="Arial"/>
              <a:buNone/>
            </a:pPr>
            <a:endParaRPr sz="18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lnSpc>
                <a:spcPct val="90000"/>
              </a:lnSpc>
              <a:spcBef>
                <a:spcPts val="480"/>
              </a:spcBef>
              <a:spcAft>
                <a:spcPts val="0"/>
              </a:spcAft>
              <a:buClr>
                <a:srgbClr val="C2AF00"/>
              </a:buClr>
              <a:buSzPts val="2400"/>
              <a:buFont typeface="Verdana"/>
              <a:buNone/>
            </a:pPr>
            <a:r>
              <a:rPr lang="no-NO" sz="1800">
                <a:solidFill>
                  <a:schemeClr val="dk1"/>
                </a:solidFill>
                <a:latin typeface="Calibri" panose="020F0502020204030204" pitchFamily="34" charset="0"/>
                <a:ea typeface="Verdana"/>
                <a:cs typeface="Calibri" panose="020F0502020204030204" pitchFamily="34" charset="0"/>
                <a:sym typeface="Verdana"/>
              </a:rPr>
              <a:t>Daniel Moltumyr</a:t>
            </a:r>
            <a:r>
              <a:rPr lang="nb-NO" sz="1800">
                <a:solidFill>
                  <a:schemeClr val="dk1"/>
                </a:solidFill>
                <a:latin typeface="Calibri" panose="020F0502020204030204" pitchFamily="34" charset="0"/>
                <a:ea typeface="Verdana"/>
                <a:cs typeface="Calibri" panose="020F0502020204030204" pitchFamily="34" charset="0"/>
                <a:sym typeface="Verdana"/>
              </a:rPr>
              <a:t> og </a:t>
            </a:r>
            <a:r>
              <a:rPr lang="no-NO" sz="1800">
                <a:solidFill>
                  <a:schemeClr val="dk1"/>
                </a:solidFill>
                <a:latin typeface="Calibri" panose="020F0502020204030204" pitchFamily="34" charset="0"/>
                <a:ea typeface="Verdana"/>
                <a:cs typeface="Calibri" panose="020F0502020204030204" pitchFamily="34" charset="0"/>
                <a:sym typeface="Verdana"/>
              </a:rPr>
              <a:t>Hanna Langnes Moldskred – helsesjukepleiarar</a:t>
            </a:r>
            <a:endParaRPr lang="nb-NO" sz="1800">
              <a:solidFill>
                <a:schemeClr val="dk1"/>
              </a:solidFill>
              <a:latin typeface="Calibri" panose="020F0502020204030204" pitchFamily="34" charset="0"/>
              <a:ea typeface="Verdana"/>
              <a:cs typeface="Calibri" panose="020F0502020204030204" pitchFamily="34" charset="0"/>
              <a:sym typeface="Verdana"/>
            </a:endParaRPr>
          </a:p>
          <a:p>
            <a:pPr marL="0" indent="0">
              <a:lnSpc>
                <a:spcPct val="90000"/>
              </a:lnSpc>
              <a:buClr>
                <a:srgbClr val="C2AF00"/>
              </a:buClr>
              <a:buNone/>
            </a:pPr>
            <a:r>
              <a:rPr lang="nb-NO" sz="1800">
                <a:solidFill>
                  <a:schemeClr val="dk1"/>
                </a:solidFill>
                <a:latin typeface="Calibri" panose="020F0502020204030204" pitchFamily="34" charset="0"/>
                <a:ea typeface="Verdana"/>
                <a:cs typeface="Calibri" panose="020F0502020204030204" pitchFamily="34" charset="0"/>
                <a:sym typeface="Verdana"/>
              </a:rPr>
              <a:t>Ingrid Redse Mjaaseth</a:t>
            </a:r>
            <a:r>
              <a:rPr lang="no-NO" sz="1800">
                <a:solidFill>
                  <a:schemeClr val="dk1"/>
                </a:solidFill>
                <a:latin typeface="Calibri" panose="020F0502020204030204" pitchFamily="34" charset="0"/>
                <a:ea typeface="Verdana"/>
                <a:cs typeface="Calibri" panose="020F0502020204030204" pitchFamily="34" charset="0"/>
                <a:sym typeface="Verdana"/>
              </a:rPr>
              <a:t> –</a:t>
            </a:r>
            <a:r>
              <a:rPr lang="nb-NO" sz="1800">
                <a:solidFill>
                  <a:schemeClr val="dk1"/>
                </a:solidFill>
                <a:latin typeface="Calibri" panose="020F0502020204030204" pitchFamily="34" charset="0"/>
                <a:ea typeface="Verdana"/>
                <a:cs typeface="Calibri" panose="020F0502020204030204" pitchFamily="34" charset="0"/>
                <a:sym typeface="Verdana"/>
              </a:rPr>
              <a:t> prosjektstilling i høve psykisk helse</a:t>
            </a:r>
          </a:p>
          <a:p>
            <a:pPr marL="0" lvl="0" indent="0" algn="l" rtl="0">
              <a:lnSpc>
                <a:spcPct val="90000"/>
              </a:lnSpc>
              <a:spcBef>
                <a:spcPts val="480"/>
              </a:spcBef>
              <a:spcAft>
                <a:spcPts val="0"/>
              </a:spcAft>
              <a:buClr>
                <a:srgbClr val="C2AF00"/>
              </a:buClr>
              <a:buSzPts val="2400"/>
              <a:buFont typeface="Verdana"/>
              <a:buNone/>
            </a:pPr>
            <a:r>
              <a:rPr lang="nb-NO" sz="1800">
                <a:solidFill>
                  <a:schemeClr val="dk1"/>
                </a:solidFill>
                <a:latin typeface="Calibri" panose="020F0502020204030204" pitchFamily="34" charset="0"/>
                <a:ea typeface="Verdana"/>
                <a:cs typeface="Calibri" panose="020F0502020204030204" pitchFamily="34" charset="0"/>
                <a:sym typeface="Verdana"/>
              </a:rPr>
              <a:t>Viviann Skeide </a:t>
            </a:r>
            <a:r>
              <a:rPr lang="no-NO" sz="1800">
                <a:solidFill>
                  <a:schemeClr val="dk1"/>
                </a:solidFill>
                <a:latin typeface="Calibri" panose="020F0502020204030204" pitchFamily="34" charset="0"/>
                <a:ea typeface="Verdana"/>
                <a:cs typeface="Calibri" panose="020F0502020204030204" pitchFamily="34" charset="0"/>
                <a:sym typeface="Verdana"/>
              </a:rPr>
              <a:t>– </a:t>
            </a:r>
            <a:r>
              <a:rPr lang="nb-NO" sz="1800">
                <a:solidFill>
                  <a:schemeClr val="dk1"/>
                </a:solidFill>
                <a:latin typeface="Calibri" panose="020F0502020204030204" pitchFamily="34" charset="0"/>
                <a:ea typeface="Verdana"/>
                <a:cs typeface="Calibri" panose="020F0502020204030204" pitchFamily="34" charset="0"/>
                <a:sym typeface="Verdana"/>
              </a:rPr>
              <a:t>PPT og den som møter i </a:t>
            </a:r>
            <a:r>
              <a:rPr lang="nb-NO" sz="1800" err="1">
                <a:solidFill>
                  <a:schemeClr val="dk1"/>
                </a:solidFill>
                <a:latin typeface="Calibri" panose="020F0502020204030204" pitchFamily="34" charset="0"/>
                <a:ea typeface="Verdana"/>
                <a:cs typeface="Calibri" panose="020F0502020204030204" pitchFamily="34" charset="0"/>
                <a:sym typeface="Verdana"/>
              </a:rPr>
              <a:t>skulen</a:t>
            </a:r>
            <a:r>
              <a:rPr lang="nb-NO" sz="1800">
                <a:solidFill>
                  <a:schemeClr val="dk1"/>
                </a:solidFill>
                <a:latin typeface="Calibri" panose="020F0502020204030204" pitchFamily="34" charset="0"/>
                <a:ea typeface="Verdana"/>
                <a:cs typeface="Calibri" panose="020F0502020204030204" pitchFamily="34" charset="0"/>
                <a:sym typeface="Verdana"/>
              </a:rPr>
              <a:t> sitt Ressursteam </a:t>
            </a:r>
            <a:r>
              <a:rPr lang="no-NO" sz="1800">
                <a:solidFill>
                  <a:schemeClr val="dk1"/>
                </a:solidFill>
                <a:latin typeface="Calibri" panose="020F0502020204030204" pitchFamily="34" charset="0"/>
                <a:ea typeface="Verdana"/>
                <a:cs typeface="Calibri" panose="020F0502020204030204" pitchFamily="34" charset="0"/>
                <a:sym typeface="Verdana"/>
              </a:rPr>
              <a:t>PPT</a:t>
            </a:r>
            <a:endParaRPr lang="nb-NO" sz="18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lnSpc>
                <a:spcPct val="90000"/>
              </a:lnSpc>
              <a:spcBef>
                <a:spcPts val="480"/>
              </a:spcBef>
              <a:spcAft>
                <a:spcPts val="0"/>
              </a:spcAft>
              <a:buClr>
                <a:srgbClr val="C2AF00"/>
              </a:buClr>
              <a:buSzPts val="2400"/>
              <a:buFont typeface="Verdana"/>
              <a:buNone/>
            </a:pPr>
            <a:endParaRPr lang="nb-NO" sz="1800">
              <a:solidFill>
                <a:schemeClr val="dk1"/>
              </a:solidFill>
              <a:latin typeface="Calibri" panose="020F0502020204030204" pitchFamily="34" charset="0"/>
              <a:ea typeface="Verdana"/>
              <a:cs typeface="Calibri" panose="020F0502020204030204" pitchFamily="34" charset="0"/>
              <a:sym typeface="Verdana"/>
            </a:endParaRPr>
          </a:p>
          <a:p>
            <a:pPr marL="0" indent="0">
              <a:lnSpc>
                <a:spcPct val="90000"/>
              </a:lnSpc>
              <a:buClr>
                <a:srgbClr val="C2AF00"/>
              </a:buClr>
              <a:buNone/>
            </a:pPr>
            <a:r>
              <a:rPr lang="nn-NO" sz="1800">
                <a:solidFill>
                  <a:schemeClr val="dk1"/>
                </a:solidFill>
                <a:latin typeface="Calibri" panose="020F0502020204030204" pitchFamily="34" charset="0"/>
                <a:ea typeface="Verdana"/>
                <a:cs typeface="Calibri" panose="020F0502020204030204" pitchFamily="34" charset="0"/>
                <a:sym typeface="Verdana"/>
              </a:rPr>
              <a:t>«Eit av landets beste tilbod innan skulehelseteneste»</a:t>
            </a:r>
            <a:endParaRPr lang="nn-NO" sz="180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480"/>
              </a:spcBef>
              <a:spcAft>
                <a:spcPts val="0"/>
              </a:spcAft>
              <a:buClr>
                <a:srgbClr val="C2AF00"/>
              </a:buClr>
              <a:buSzPts val="2400"/>
              <a:buFont typeface="Verdana"/>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FAC311F4-9BD4-628A-2E97-98EEBC4BCAB0}"/>
              </a:ext>
            </a:extLst>
          </p:cNvPr>
          <p:cNvGraphicFramePr>
            <a:graphicFrameLocks noChangeAspect="1"/>
          </p:cNvGraphicFramePr>
          <p:nvPr/>
        </p:nvGraphicFramePr>
        <p:xfrm>
          <a:off x="1524000" y="857250"/>
          <a:ext cx="6096000" cy="3429000"/>
        </p:xfrm>
        <a:graphic>
          <a:graphicData uri="http://schemas.openxmlformats.org/presentationml/2006/ole">
            <mc:AlternateContent xmlns:mc="http://schemas.openxmlformats.org/markup-compatibility/2006">
              <mc:Choice xmlns:v="urn:schemas-microsoft-com:vml" Requires="v">
                <p:oleObj name="Acrobat Document" r:id="rId2" imgW="18288000" imgH="10287000" progId="Acrobat.Document.DC">
                  <p:embed/>
                </p:oleObj>
              </mc:Choice>
              <mc:Fallback>
                <p:oleObj name="Acrobat Document" r:id="rId2" imgW="18288000" imgH="10287000" progId="Acrobat.Document.DC">
                  <p:embed/>
                  <p:pic>
                    <p:nvPicPr>
                      <p:cNvPr id="2" name="Objekt 1">
                        <a:extLst>
                          <a:ext uri="{FF2B5EF4-FFF2-40B4-BE49-F238E27FC236}">
                            <a16:creationId xmlns:a16="http://schemas.microsoft.com/office/drawing/2014/main" id="{FAC311F4-9BD4-628A-2E97-98EEBC4BCAB0}"/>
                          </a:ext>
                        </a:extLst>
                      </p:cNvPr>
                      <p:cNvPicPr/>
                      <p:nvPr/>
                    </p:nvPicPr>
                    <p:blipFill>
                      <a:blip r:embed="rId3"/>
                      <a:stretch>
                        <a:fillRect/>
                      </a:stretch>
                    </p:blipFill>
                    <p:spPr>
                      <a:xfrm>
                        <a:off x="1524000" y="857250"/>
                        <a:ext cx="6096000" cy="3429000"/>
                      </a:xfrm>
                      <a:prstGeom prst="rect">
                        <a:avLst/>
                      </a:prstGeom>
                    </p:spPr>
                  </p:pic>
                </p:oleObj>
              </mc:Fallback>
            </mc:AlternateContent>
          </a:graphicData>
        </a:graphic>
      </p:graphicFrame>
    </p:spTree>
    <p:extLst>
      <p:ext uri="{BB962C8B-B14F-4D97-AF65-F5344CB8AC3E}">
        <p14:creationId xmlns:p14="http://schemas.microsoft.com/office/powerpoint/2010/main" val="214993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D3F654-9F6C-9479-CD55-2DD47DBA558A}"/>
              </a:ext>
            </a:extLst>
          </p:cNvPr>
          <p:cNvSpPr>
            <a:spLocks noGrp="1"/>
          </p:cNvSpPr>
          <p:nvPr>
            <p:ph type="title"/>
          </p:nvPr>
        </p:nvSpPr>
        <p:spPr/>
        <p:txBody>
          <a:bodyPr/>
          <a:lstStyle/>
          <a:p>
            <a:r>
              <a:rPr lang="nn-NO"/>
              <a:t>YFF og etter kvart læreplass</a:t>
            </a:r>
          </a:p>
        </p:txBody>
      </p:sp>
      <p:sp>
        <p:nvSpPr>
          <p:cNvPr id="3" name="Plassholder for tekst 2">
            <a:extLst>
              <a:ext uri="{FF2B5EF4-FFF2-40B4-BE49-F238E27FC236}">
                <a16:creationId xmlns:a16="http://schemas.microsoft.com/office/drawing/2014/main" id="{4FC2BD48-3043-1D2E-ED54-238D368B057B}"/>
              </a:ext>
            </a:extLst>
          </p:cNvPr>
          <p:cNvSpPr>
            <a:spLocks noGrp="1"/>
          </p:cNvSpPr>
          <p:nvPr>
            <p:ph type="body" idx="1"/>
          </p:nvPr>
        </p:nvSpPr>
        <p:spPr/>
        <p:txBody>
          <a:bodyPr/>
          <a:lstStyle/>
          <a:p>
            <a:r>
              <a:rPr lang="nn-NO"/>
              <a:t>Det er viktig at eleven på YF startar tidleg med å orientere seg om praksisplassar og etter kvart læreplass</a:t>
            </a:r>
          </a:p>
          <a:p>
            <a:r>
              <a:rPr lang="nn-NO"/>
              <a:t>Skulen kan/skal </a:t>
            </a:r>
            <a:r>
              <a:rPr lang="nn-NO" err="1"/>
              <a:t>bistå</a:t>
            </a:r>
            <a:endParaRPr lang="nn-NO"/>
          </a:p>
          <a:p>
            <a:r>
              <a:rPr lang="nn-NO"/>
              <a:t>YFF er ei mogelegheit til å vise seg fram</a:t>
            </a:r>
          </a:p>
          <a:p>
            <a:r>
              <a:rPr lang="nn-NO"/>
              <a:t>Start tidleg </a:t>
            </a:r>
          </a:p>
          <a:p>
            <a:pPr marL="76200" indent="0">
              <a:buNone/>
            </a:pPr>
            <a:endParaRPr lang="nn-NO"/>
          </a:p>
        </p:txBody>
      </p:sp>
    </p:spTree>
    <p:extLst>
      <p:ext uri="{BB962C8B-B14F-4D97-AF65-F5344CB8AC3E}">
        <p14:creationId xmlns:p14="http://schemas.microsoft.com/office/powerpoint/2010/main" val="331812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9"/>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6" name="Google Shape;376;p59"/>
          <p:cNvSpPr txBox="1">
            <a:spLocks noGrp="1"/>
          </p:cNvSpPr>
          <p:nvPr>
            <p:ph type="body" idx="1"/>
          </p:nvPr>
        </p:nvSpPr>
        <p:spPr>
          <a:xfrm>
            <a:off x="969962" y="1364877"/>
            <a:ext cx="7786800" cy="3188100"/>
          </a:xfrm>
          <a:prstGeom prst="rect">
            <a:avLst/>
          </a:prstGeom>
        </p:spPr>
        <p:txBody>
          <a:bodyPr spcFirstLastPara="1" wrap="square" lIns="0" tIns="0" rIns="0" bIns="0" anchor="t" anchorCtr="0">
            <a:noAutofit/>
          </a:bodyPr>
          <a:lstStyle/>
          <a:p>
            <a:pPr marL="342900" lvl="0" indent="-342900" algn="ctr" rtl="0">
              <a:spcBef>
                <a:spcPts val="560"/>
              </a:spcBef>
              <a:spcAft>
                <a:spcPts val="0"/>
              </a:spcAft>
              <a:buClr>
                <a:srgbClr val="C2AF00"/>
              </a:buClr>
              <a:buSzPts val="2800"/>
              <a:buFont typeface="Arial"/>
              <a:buNone/>
            </a:pPr>
            <a:r>
              <a:rPr lang="no-NO" sz="5400" b="1">
                <a:solidFill>
                  <a:schemeClr val="dk1"/>
                </a:solidFill>
                <a:latin typeface="Calibri" panose="020F0502020204030204" pitchFamily="34" charset="0"/>
                <a:ea typeface="Arial"/>
                <a:cs typeface="Calibri" panose="020F0502020204030204" pitchFamily="34" charset="0"/>
                <a:sym typeface="Arial"/>
              </a:rPr>
              <a:t>Takk for at de kom</a:t>
            </a:r>
            <a:endParaRPr sz="5400" b="1">
              <a:solidFill>
                <a:schemeClr val="dk1"/>
              </a:solidFill>
              <a:latin typeface="Calibri" panose="020F0502020204030204" pitchFamily="34" charset="0"/>
              <a:ea typeface="Arial"/>
              <a:cs typeface="Calibri" panose="020F0502020204030204" pitchFamily="34" charset="0"/>
              <a:sym typeface="Arial"/>
            </a:endParaRPr>
          </a:p>
          <a:p>
            <a:pPr marL="342900" lvl="0" indent="-342900" algn="ctr" rtl="0">
              <a:spcBef>
                <a:spcPts val="560"/>
              </a:spcBef>
              <a:spcAft>
                <a:spcPts val="0"/>
              </a:spcAft>
              <a:buClr>
                <a:srgbClr val="C2AF00"/>
              </a:buClr>
              <a:buSzPts val="2800"/>
              <a:buFont typeface="Arial"/>
              <a:buNone/>
            </a:pPr>
            <a:r>
              <a:rPr lang="nb-NO" sz="5400" b="1">
                <a:solidFill>
                  <a:schemeClr val="dk1"/>
                </a:solidFill>
                <a:latin typeface="Calibri" panose="020F0502020204030204" pitchFamily="34" charset="0"/>
                <a:ea typeface="Arial"/>
                <a:cs typeface="Calibri" panose="020F0502020204030204" pitchFamily="34" charset="0"/>
                <a:sym typeface="Arial"/>
              </a:rPr>
              <a:t>V</a:t>
            </a:r>
            <a:r>
              <a:rPr lang="no-NO" sz="5400" b="1">
                <a:solidFill>
                  <a:schemeClr val="dk1"/>
                </a:solidFill>
                <a:latin typeface="Calibri" panose="020F0502020204030204" pitchFamily="34" charset="0"/>
                <a:ea typeface="Arial"/>
                <a:cs typeface="Calibri" panose="020F0502020204030204" pitchFamily="34" charset="0"/>
                <a:sym typeface="Arial"/>
              </a:rPr>
              <a:t>el heim</a:t>
            </a:r>
            <a:endParaRPr sz="5400" b="1">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335FAC-E7D3-A38E-605A-E04AE3DBAA2C}"/>
              </a:ext>
            </a:extLst>
          </p:cNvPr>
          <p:cNvSpPr>
            <a:spLocks noGrp="1"/>
          </p:cNvSpPr>
          <p:nvPr>
            <p:ph type="title"/>
          </p:nvPr>
        </p:nvSpPr>
        <p:spPr/>
        <p:txBody>
          <a:bodyPr/>
          <a:lstStyle/>
          <a:p>
            <a:r>
              <a:rPr lang="nb-NO" err="1"/>
              <a:t>Skulehelsetenesta</a:t>
            </a:r>
            <a:r>
              <a:rPr lang="nb-NO"/>
              <a:t>:</a:t>
            </a:r>
            <a:endParaRPr lang="nn-NO"/>
          </a:p>
        </p:txBody>
      </p:sp>
      <p:sp>
        <p:nvSpPr>
          <p:cNvPr id="3" name="Plassholder for tekst 2">
            <a:extLst>
              <a:ext uri="{FF2B5EF4-FFF2-40B4-BE49-F238E27FC236}">
                <a16:creationId xmlns:a16="http://schemas.microsoft.com/office/drawing/2014/main" id="{DE8C4244-3E81-9FDA-CE7B-9399A37B0941}"/>
              </a:ext>
            </a:extLst>
          </p:cNvPr>
          <p:cNvSpPr>
            <a:spLocks noGrp="1"/>
          </p:cNvSpPr>
          <p:nvPr>
            <p:ph type="body" idx="1"/>
          </p:nvPr>
        </p:nvSpPr>
        <p:spPr/>
        <p:txBody>
          <a:bodyPr/>
          <a:lstStyle/>
          <a:p>
            <a:pPr marL="76200" indent="0">
              <a:buNone/>
            </a:pPr>
            <a:r>
              <a:rPr lang="nn-NO" sz="1800">
                <a:effectLst/>
                <a:latin typeface="Calibri" panose="020F0502020204030204" pitchFamily="34" charset="0"/>
                <a:ea typeface="Calibri" panose="020F0502020204030204" pitchFamily="34" charset="0"/>
              </a:rPr>
              <a:t>Informasjon til foreldra:</a:t>
            </a:r>
          </a:p>
          <a:p>
            <a:pPr marL="76200" indent="0">
              <a:buNone/>
            </a:pPr>
            <a:r>
              <a:rPr lang="nn-NO" sz="1400"/>
              <a:t>Vaksine mot hjernehinnebetennelse. Effektiv mot dei mest vanlege årsakene til smittsam hjernehinnebetennelse, som kan spreie seg der ungdom har tett samvær </a:t>
            </a:r>
          </a:p>
          <a:p>
            <a:pPr marL="76200" indent="0">
              <a:buNone/>
            </a:pPr>
            <a:r>
              <a:rPr lang="nn-NO" sz="1400"/>
              <a:t>(festing, idrettsarrangement, festivalar etc.) </a:t>
            </a:r>
          </a:p>
          <a:p>
            <a:pPr marL="76200" indent="0">
              <a:buNone/>
            </a:pPr>
            <a:r>
              <a:rPr lang="nn-NO" sz="1400"/>
              <a:t>God oppslutning i fjor - 200 vaksinerte</a:t>
            </a:r>
          </a:p>
          <a:p>
            <a:pPr marL="76200" indent="0">
              <a:buNone/>
            </a:pPr>
            <a:r>
              <a:rPr lang="nn-NO" sz="1400"/>
              <a:t>Anbefalt frå året ein fyller 16 år – eingongsvaksine og varer i 10 år</a:t>
            </a:r>
          </a:p>
          <a:p>
            <a:pPr marL="76200" indent="0">
              <a:buNone/>
            </a:pPr>
            <a:r>
              <a:rPr lang="nn-NO" sz="1400"/>
              <a:t>2 vaksineringsdagar i løpet av oktober, på skulen. Nærare info vil bli gitt ved fleire anledningar til elevane og i teams.</a:t>
            </a:r>
          </a:p>
          <a:p>
            <a:pPr marL="76200" indent="0">
              <a:buNone/>
            </a:pPr>
            <a:r>
              <a:rPr lang="nn-NO" sz="1400"/>
              <a:t>Pris: 400kr</a:t>
            </a:r>
          </a:p>
          <a:p>
            <a:pPr marL="76200" indent="0">
              <a:buNone/>
            </a:pPr>
            <a:r>
              <a:rPr lang="nn-NO" sz="1400"/>
              <a:t>Meir info på helsenorge.no</a:t>
            </a:r>
          </a:p>
          <a:p>
            <a:pPr marL="76200" indent="0">
              <a:buNone/>
            </a:pPr>
            <a:r>
              <a:rPr lang="nn-NO" sz="1400"/>
              <a:t>Om du lurer på noko, kontakt Daniel, helsesjukepleiar, 94 13 34 29</a:t>
            </a:r>
          </a:p>
        </p:txBody>
      </p:sp>
    </p:spTree>
    <p:extLst>
      <p:ext uri="{BB962C8B-B14F-4D97-AF65-F5344CB8AC3E}">
        <p14:creationId xmlns:p14="http://schemas.microsoft.com/office/powerpoint/2010/main" val="148557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Clr>
                <a:srgbClr val="C2AF00"/>
              </a:buClr>
              <a:buSzPts val="2400"/>
              <a:buFont typeface="Verdana"/>
              <a:buNone/>
            </a:pPr>
            <a:r>
              <a:rPr lang="no-NO" sz="3000" b="1">
                <a:solidFill>
                  <a:schemeClr val="dk1"/>
                </a:solidFill>
                <a:latin typeface="Arial"/>
                <a:ea typeface="Arial"/>
                <a:cs typeface="Arial"/>
                <a:sym typeface="Arial"/>
              </a:rPr>
              <a:t>Kontaktlærarar på Vg</a:t>
            </a:r>
            <a:r>
              <a:rPr lang="nb-NO" sz="3000" b="1">
                <a:solidFill>
                  <a:schemeClr val="dk1"/>
                </a:solidFill>
                <a:latin typeface="Arial"/>
                <a:ea typeface="Arial"/>
                <a:cs typeface="Arial"/>
                <a:sym typeface="Arial"/>
              </a:rPr>
              <a:t>2</a:t>
            </a:r>
            <a:r>
              <a:rPr lang="no-NO" sz="3000" b="1">
                <a:solidFill>
                  <a:schemeClr val="dk1"/>
                </a:solidFill>
                <a:latin typeface="Arial"/>
                <a:ea typeface="Arial"/>
                <a:cs typeface="Arial"/>
                <a:sym typeface="Arial"/>
              </a:rPr>
              <a:t>:</a:t>
            </a:r>
            <a:endParaRPr sz="3000">
              <a:latin typeface="Arial"/>
              <a:ea typeface="Arial"/>
              <a:cs typeface="Arial"/>
              <a:sym typeface="Arial"/>
            </a:endParaRPr>
          </a:p>
        </p:txBody>
      </p:sp>
      <p:sp>
        <p:nvSpPr>
          <p:cNvPr id="76" name="Google Shape;76;p17"/>
          <p:cNvSpPr txBox="1">
            <a:spLocks noGrp="1"/>
          </p:cNvSpPr>
          <p:nvPr>
            <p:ph type="body" idx="1"/>
          </p:nvPr>
        </p:nvSpPr>
        <p:spPr>
          <a:xfrm>
            <a:off x="1046699" y="1311425"/>
            <a:ext cx="6834881" cy="3172086"/>
          </a:xfrm>
          <a:prstGeom prst="rect">
            <a:avLst/>
          </a:prstGeom>
        </p:spPr>
        <p:txBody>
          <a:bodyPr spcFirstLastPara="1" wrap="square" lIns="0" tIns="0" rIns="0" bIns="0" anchor="t" anchorCtr="0">
            <a:noAutofit/>
          </a:bodyPr>
          <a:lstStyle/>
          <a:p>
            <a:pPr marL="0" lvl="0" indent="0" algn="l" rtl="0">
              <a:lnSpc>
                <a:spcPct val="90000"/>
              </a:lnSpc>
              <a:spcBef>
                <a:spcPts val="400"/>
              </a:spcBef>
              <a:spcAft>
                <a:spcPts val="0"/>
              </a:spcAft>
              <a:buClr>
                <a:srgbClr val="C2AF00"/>
              </a:buClr>
              <a:buSzPts val="2000"/>
              <a:buFont typeface="Verdana"/>
              <a:buNone/>
            </a:pPr>
            <a:r>
              <a:rPr lang="nb-NO" sz="1400">
                <a:solidFill>
                  <a:schemeClr val="dk1"/>
                </a:solidFill>
                <a:latin typeface="Calibri" panose="020F0502020204030204" pitchFamily="34" charset="0"/>
                <a:ea typeface="Verdana"/>
                <a:cs typeface="Calibri" panose="020F0502020204030204" pitchFamily="34" charset="0"/>
                <a:sym typeface="Verdana"/>
              </a:rPr>
              <a:t>2</a:t>
            </a:r>
            <a:r>
              <a:rPr lang="no-NO" sz="1400">
                <a:solidFill>
                  <a:schemeClr val="dk1"/>
                </a:solidFill>
                <a:latin typeface="Calibri" panose="020F0502020204030204" pitchFamily="34" charset="0"/>
                <a:ea typeface="Verdana"/>
                <a:cs typeface="Calibri" panose="020F0502020204030204" pitchFamily="34" charset="0"/>
                <a:sym typeface="Verdana"/>
              </a:rPr>
              <a:t>EL1	</a:t>
            </a:r>
            <a:r>
              <a:rPr lang="nb-NO" sz="1400">
                <a:solidFill>
                  <a:schemeClr val="dk1"/>
                </a:solidFill>
                <a:latin typeface="Calibri" panose="020F0502020204030204" pitchFamily="34" charset="0"/>
                <a:ea typeface="Verdana"/>
                <a:cs typeface="Calibri" panose="020F0502020204030204" pitchFamily="34" charset="0"/>
                <a:sym typeface="Verdana"/>
              </a:rPr>
              <a:t>Ronny Våge</a:t>
            </a:r>
            <a:r>
              <a:rPr lang="no-NO" sz="1400">
                <a:solidFill>
                  <a:schemeClr val="dk1"/>
                </a:solidFill>
                <a:latin typeface="Calibri" panose="020F0502020204030204" pitchFamily="34" charset="0"/>
                <a:ea typeface="Verdana"/>
                <a:cs typeface="Calibri" panose="020F0502020204030204" pitchFamily="34" charset="0"/>
                <a:sym typeface="Verdana"/>
              </a:rPr>
              <a:t>			</a:t>
            </a:r>
            <a:r>
              <a:rPr lang="nb-NO" sz="1400" err="1">
                <a:solidFill>
                  <a:schemeClr val="dk1"/>
                </a:solidFill>
                <a:latin typeface="Calibri" panose="020F0502020204030204" pitchFamily="34" charset="0"/>
                <a:ea typeface="Verdana"/>
                <a:cs typeface="Calibri" panose="020F0502020204030204" pitchFamily="34" charset="0"/>
                <a:sym typeface="Verdana"/>
              </a:rPr>
              <a:t>elenergi</a:t>
            </a:r>
            <a:r>
              <a:rPr lang="nb-NO" sz="1400">
                <a:solidFill>
                  <a:schemeClr val="dk1"/>
                </a:solidFill>
                <a:latin typeface="Calibri" panose="020F0502020204030204" pitchFamily="34" charset="0"/>
                <a:ea typeface="Verdana"/>
                <a:cs typeface="Calibri" panose="020F0502020204030204" pitchFamily="34" charset="0"/>
                <a:sym typeface="Verdana"/>
              </a:rPr>
              <a:t> og </a:t>
            </a:r>
            <a:r>
              <a:rPr lang="nb-NO" sz="1400" err="1">
                <a:solidFill>
                  <a:schemeClr val="dk1"/>
                </a:solidFill>
                <a:latin typeface="Calibri" panose="020F0502020204030204" pitchFamily="34" charset="0"/>
                <a:ea typeface="Verdana"/>
                <a:cs typeface="Calibri" panose="020F0502020204030204" pitchFamily="34" charset="0"/>
                <a:sym typeface="Verdana"/>
              </a:rPr>
              <a:t>ekom</a:t>
            </a:r>
            <a:endParaRPr lang="nb-NO" sz="14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lnSpc>
                <a:spcPct val="90000"/>
              </a:lnSpc>
              <a:spcBef>
                <a:spcPts val="400"/>
              </a:spcBef>
              <a:spcAft>
                <a:spcPts val="0"/>
              </a:spcAft>
              <a:buClr>
                <a:srgbClr val="C2AF00"/>
              </a:buClr>
              <a:buSzPts val="2000"/>
              <a:buFont typeface="Verdana"/>
              <a:buNone/>
            </a:pPr>
            <a:r>
              <a:rPr lang="nb-NO" sz="1400">
                <a:solidFill>
                  <a:schemeClr val="dk1"/>
                </a:solidFill>
                <a:latin typeface="Calibri" panose="020F0502020204030204" pitchFamily="34" charset="0"/>
                <a:ea typeface="Verdana"/>
                <a:cs typeface="Calibri" panose="020F0502020204030204" pitchFamily="34" charset="0"/>
                <a:sym typeface="Verdana"/>
              </a:rPr>
              <a:t>2EL2	Erik Ljotebø			</a:t>
            </a:r>
            <a:r>
              <a:rPr lang="nb-NO" sz="1400" err="1">
                <a:solidFill>
                  <a:schemeClr val="dk1"/>
                </a:solidFill>
                <a:latin typeface="Calibri" panose="020F0502020204030204" pitchFamily="34" charset="0"/>
                <a:ea typeface="Verdana"/>
                <a:cs typeface="Calibri" panose="020F0502020204030204" pitchFamily="34" charset="0"/>
                <a:sym typeface="Verdana"/>
              </a:rPr>
              <a:t>elenergi</a:t>
            </a:r>
            <a:r>
              <a:rPr lang="nb-NO" sz="1400">
                <a:solidFill>
                  <a:schemeClr val="dk1"/>
                </a:solidFill>
                <a:latin typeface="Calibri" panose="020F0502020204030204" pitchFamily="34" charset="0"/>
                <a:ea typeface="Verdana"/>
                <a:cs typeface="Calibri" panose="020F0502020204030204" pitchFamily="34" charset="0"/>
                <a:sym typeface="Verdana"/>
              </a:rPr>
              <a:t> og </a:t>
            </a:r>
            <a:r>
              <a:rPr lang="nb-NO" sz="1400" err="1">
                <a:solidFill>
                  <a:schemeClr val="dk1"/>
                </a:solidFill>
                <a:latin typeface="Calibri" panose="020F0502020204030204" pitchFamily="34" charset="0"/>
                <a:ea typeface="Verdana"/>
                <a:cs typeface="Calibri" panose="020F0502020204030204" pitchFamily="34" charset="0"/>
                <a:sym typeface="Verdana"/>
              </a:rPr>
              <a:t>ekom</a:t>
            </a:r>
            <a:endParaRPr lang="nb-NO" sz="14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lnSpc>
                <a:spcPct val="90000"/>
              </a:lnSpc>
              <a:spcBef>
                <a:spcPts val="400"/>
              </a:spcBef>
              <a:spcAft>
                <a:spcPts val="0"/>
              </a:spcAft>
              <a:buClr>
                <a:srgbClr val="C2AF00"/>
              </a:buClr>
              <a:buSzPts val="2000"/>
              <a:buFont typeface="Verdana"/>
              <a:buNone/>
            </a:pPr>
            <a:endParaRPr sz="140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400"/>
              </a:spcBef>
              <a:spcAft>
                <a:spcPts val="0"/>
              </a:spcAft>
              <a:buClr>
                <a:srgbClr val="C2AF00"/>
              </a:buClr>
              <a:buSzPts val="2000"/>
              <a:buFont typeface="Verdana"/>
              <a:buNone/>
            </a:pPr>
            <a:r>
              <a:rPr lang="nb-NO" sz="1400">
                <a:solidFill>
                  <a:schemeClr val="dk1"/>
                </a:solidFill>
                <a:latin typeface="Calibri" panose="020F0502020204030204" pitchFamily="34" charset="0"/>
                <a:ea typeface="Verdana"/>
                <a:cs typeface="Calibri" panose="020F0502020204030204" pitchFamily="34" charset="0"/>
                <a:sym typeface="Verdana"/>
              </a:rPr>
              <a:t>2</a:t>
            </a:r>
            <a:r>
              <a:rPr lang="no-NO" sz="1400">
                <a:solidFill>
                  <a:schemeClr val="dk1"/>
                </a:solidFill>
                <a:latin typeface="Calibri" panose="020F0502020204030204" pitchFamily="34" charset="0"/>
                <a:ea typeface="Verdana"/>
                <a:cs typeface="Calibri" panose="020F0502020204030204" pitchFamily="34" charset="0"/>
                <a:sym typeface="Verdana"/>
              </a:rPr>
              <a:t>ID1	</a:t>
            </a:r>
            <a:r>
              <a:rPr lang="nb-NO" sz="1400">
                <a:solidFill>
                  <a:schemeClr val="dk1"/>
                </a:solidFill>
                <a:latin typeface="Calibri" panose="020F0502020204030204" pitchFamily="34" charset="0"/>
                <a:ea typeface="Verdana"/>
                <a:cs typeface="Calibri" panose="020F0502020204030204" pitchFamily="34" charset="0"/>
                <a:sym typeface="Verdana"/>
              </a:rPr>
              <a:t>Vidar Kaldhol Ertesvåg</a:t>
            </a:r>
            <a:r>
              <a:rPr lang="no-NO" sz="1400">
                <a:solidFill>
                  <a:schemeClr val="dk1"/>
                </a:solidFill>
                <a:latin typeface="Calibri" panose="020F0502020204030204" pitchFamily="34" charset="0"/>
                <a:ea typeface="Verdana"/>
                <a:cs typeface="Calibri" panose="020F0502020204030204" pitchFamily="34" charset="0"/>
                <a:sym typeface="Verdana"/>
              </a:rPr>
              <a:t>		idrett</a:t>
            </a:r>
            <a:endParaRPr sz="140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400"/>
              </a:spcBef>
              <a:spcAft>
                <a:spcPts val="0"/>
              </a:spcAft>
              <a:buClr>
                <a:srgbClr val="C2AF00"/>
              </a:buClr>
              <a:buSzPts val="2000"/>
              <a:buFont typeface="Verdana"/>
              <a:buNone/>
            </a:pPr>
            <a:r>
              <a:rPr lang="nb-NO" sz="1400">
                <a:solidFill>
                  <a:schemeClr val="dk1"/>
                </a:solidFill>
                <a:latin typeface="Calibri" panose="020F0502020204030204" pitchFamily="34" charset="0"/>
                <a:ea typeface="Verdana"/>
                <a:cs typeface="Calibri" panose="020F0502020204030204" pitchFamily="34" charset="0"/>
                <a:sym typeface="Verdana"/>
              </a:rPr>
              <a:t>2</a:t>
            </a:r>
            <a:r>
              <a:rPr lang="no-NO" sz="1400">
                <a:solidFill>
                  <a:schemeClr val="dk1"/>
                </a:solidFill>
                <a:latin typeface="Calibri" panose="020F0502020204030204" pitchFamily="34" charset="0"/>
                <a:ea typeface="Verdana"/>
                <a:cs typeface="Calibri" panose="020F0502020204030204" pitchFamily="34" charset="0"/>
                <a:sym typeface="Verdana"/>
              </a:rPr>
              <a:t>ID2	</a:t>
            </a:r>
            <a:r>
              <a:rPr lang="nb-NO" sz="1400">
                <a:solidFill>
                  <a:schemeClr val="dk1"/>
                </a:solidFill>
                <a:latin typeface="Calibri" panose="020F0502020204030204" pitchFamily="34" charset="0"/>
                <a:ea typeface="Verdana"/>
                <a:cs typeface="Calibri" panose="020F0502020204030204" pitchFamily="34" charset="0"/>
                <a:sym typeface="Verdana"/>
              </a:rPr>
              <a:t>Eivind Nilsen</a:t>
            </a:r>
            <a:r>
              <a:rPr lang="no-NO" sz="1400">
                <a:solidFill>
                  <a:schemeClr val="dk1"/>
                </a:solidFill>
                <a:latin typeface="Calibri" panose="020F0502020204030204" pitchFamily="34" charset="0"/>
                <a:ea typeface="Verdana"/>
                <a:cs typeface="Calibri" panose="020F0502020204030204" pitchFamily="34" charset="0"/>
                <a:sym typeface="Verdana"/>
              </a:rPr>
              <a:t>		</a:t>
            </a:r>
            <a:r>
              <a:rPr lang="nb-NO" sz="1400">
                <a:solidFill>
                  <a:schemeClr val="dk1"/>
                </a:solidFill>
                <a:latin typeface="Calibri" panose="020F0502020204030204" pitchFamily="34" charset="0"/>
                <a:ea typeface="Verdana"/>
                <a:cs typeface="Calibri" panose="020F0502020204030204" pitchFamily="34" charset="0"/>
                <a:sym typeface="Verdana"/>
              </a:rPr>
              <a:t>	</a:t>
            </a:r>
            <a:r>
              <a:rPr lang="no-NO" sz="1400">
                <a:solidFill>
                  <a:schemeClr val="dk1"/>
                </a:solidFill>
                <a:latin typeface="Calibri" panose="020F0502020204030204" pitchFamily="34" charset="0"/>
                <a:ea typeface="Verdana"/>
                <a:cs typeface="Calibri" panose="020F0502020204030204" pitchFamily="34" charset="0"/>
                <a:sym typeface="Verdana"/>
              </a:rPr>
              <a:t>idrett</a:t>
            </a:r>
            <a:endParaRPr lang="nb-NO" sz="14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lnSpc>
                <a:spcPct val="90000"/>
              </a:lnSpc>
              <a:spcBef>
                <a:spcPts val="400"/>
              </a:spcBef>
              <a:spcAft>
                <a:spcPts val="0"/>
              </a:spcAft>
              <a:buClr>
                <a:srgbClr val="C2AF00"/>
              </a:buClr>
              <a:buSzPts val="2000"/>
              <a:buFont typeface="Verdana"/>
              <a:buNone/>
            </a:pPr>
            <a:endParaRPr lang="nb-NO" sz="14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lnSpc>
                <a:spcPct val="90000"/>
              </a:lnSpc>
              <a:spcBef>
                <a:spcPts val="400"/>
              </a:spcBef>
              <a:spcAft>
                <a:spcPts val="0"/>
              </a:spcAft>
              <a:buClr>
                <a:srgbClr val="C2AF00"/>
              </a:buClr>
              <a:buSzPts val="2000"/>
              <a:buFont typeface="Verdana"/>
              <a:buNone/>
            </a:pPr>
            <a:r>
              <a:rPr lang="nb-NO" sz="1400">
                <a:solidFill>
                  <a:schemeClr val="dk1"/>
                </a:solidFill>
                <a:latin typeface="Calibri" panose="020F0502020204030204" pitchFamily="34" charset="0"/>
                <a:ea typeface="Verdana"/>
                <a:cs typeface="Calibri" panose="020F0502020204030204" pitchFamily="34" charset="0"/>
                <a:sym typeface="Verdana"/>
              </a:rPr>
              <a:t>2IK1	Sveinar Kleive			informasjonsteknologi</a:t>
            </a:r>
          </a:p>
          <a:p>
            <a:pPr marL="0" lvl="0" indent="0" algn="l" rtl="0">
              <a:lnSpc>
                <a:spcPct val="90000"/>
              </a:lnSpc>
              <a:spcBef>
                <a:spcPts val="400"/>
              </a:spcBef>
              <a:spcAft>
                <a:spcPts val="0"/>
              </a:spcAft>
              <a:buClr>
                <a:srgbClr val="C2AF00"/>
              </a:buClr>
              <a:buSzPts val="2000"/>
              <a:buFont typeface="Verdana"/>
              <a:buNone/>
            </a:pPr>
            <a:r>
              <a:rPr lang="nb-NO" sz="1400">
                <a:solidFill>
                  <a:schemeClr val="dk1"/>
                </a:solidFill>
                <a:latin typeface="Calibri" panose="020F0502020204030204" pitchFamily="34" charset="0"/>
                <a:ea typeface="Verdana"/>
                <a:cs typeface="Calibri" panose="020F0502020204030204" pitchFamily="34" charset="0"/>
                <a:sym typeface="Verdana"/>
              </a:rPr>
              <a:t>2SR1	Kenneth Engebretsen			sal, service og reiseliv</a:t>
            </a:r>
          </a:p>
          <a:p>
            <a:pPr marL="0" lvl="0" indent="0" algn="l" rtl="0">
              <a:lnSpc>
                <a:spcPct val="90000"/>
              </a:lnSpc>
              <a:spcBef>
                <a:spcPts val="400"/>
              </a:spcBef>
              <a:spcAft>
                <a:spcPts val="0"/>
              </a:spcAft>
              <a:buClr>
                <a:srgbClr val="C2AF00"/>
              </a:buClr>
              <a:buSzPts val="2000"/>
              <a:buFont typeface="Verdana"/>
              <a:buNone/>
            </a:pPr>
            <a:r>
              <a:rPr lang="nb-NO" sz="1400">
                <a:solidFill>
                  <a:schemeClr val="dk1"/>
                </a:solidFill>
                <a:latin typeface="Calibri" panose="020F0502020204030204" pitchFamily="34" charset="0"/>
                <a:ea typeface="Verdana"/>
                <a:cs typeface="Calibri" panose="020F0502020204030204" pitchFamily="34" charset="0"/>
                <a:sym typeface="Verdana"/>
              </a:rPr>
              <a:t>2SR2	Caroline Sivertstøl Stolsmo		sa, service og reiseliv</a:t>
            </a:r>
          </a:p>
          <a:p>
            <a:pPr marL="0" lvl="0" indent="0" algn="l" rtl="0">
              <a:lnSpc>
                <a:spcPct val="90000"/>
              </a:lnSpc>
              <a:spcBef>
                <a:spcPts val="400"/>
              </a:spcBef>
              <a:spcAft>
                <a:spcPts val="0"/>
              </a:spcAft>
              <a:buClr>
                <a:srgbClr val="C2AF00"/>
              </a:buClr>
              <a:buSzPts val="2000"/>
              <a:buFont typeface="Verdana"/>
              <a:buNone/>
            </a:pPr>
            <a:endParaRPr lang="nb-NO" sz="14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lnSpc>
                <a:spcPct val="90000"/>
              </a:lnSpc>
              <a:spcBef>
                <a:spcPts val="400"/>
              </a:spcBef>
              <a:spcAft>
                <a:spcPts val="0"/>
              </a:spcAft>
              <a:buClr>
                <a:srgbClr val="C2AF00"/>
              </a:buClr>
              <a:buSzPts val="2000"/>
              <a:buFont typeface="Verdana"/>
              <a:buNone/>
            </a:pPr>
            <a:r>
              <a:rPr lang="nb-NO" sz="1400">
                <a:solidFill>
                  <a:schemeClr val="dk1"/>
                </a:solidFill>
                <a:latin typeface="Calibri" panose="020F0502020204030204" pitchFamily="34" charset="0"/>
                <a:ea typeface="Verdana"/>
                <a:cs typeface="Calibri" panose="020F0502020204030204" pitchFamily="34" charset="0"/>
                <a:sym typeface="Verdana"/>
              </a:rPr>
              <a:t>2</a:t>
            </a:r>
            <a:r>
              <a:rPr lang="no-NO" sz="1400">
                <a:solidFill>
                  <a:schemeClr val="dk1"/>
                </a:solidFill>
                <a:latin typeface="Calibri" panose="020F0502020204030204" pitchFamily="34" charset="0"/>
                <a:ea typeface="Verdana"/>
                <a:cs typeface="Calibri" panose="020F0502020204030204" pitchFamily="34" charset="0"/>
                <a:sym typeface="Verdana"/>
              </a:rPr>
              <a:t>ST1	</a:t>
            </a:r>
            <a:r>
              <a:rPr lang="nb-NO" sz="1400">
                <a:solidFill>
                  <a:schemeClr val="dk1"/>
                </a:solidFill>
                <a:latin typeface="Calibri" panose="020F0502020204030204" pitchFamily="34" charset="0"/>
                <a:ea typeface="Verdana"/>
                <a:cs typeface="Calibri" panose="020F0502020204030204" pitchFamily="34" charset="0"/>
                <a:sym typeface="Verdana"/>
              </a:rPr>
              <a:t>Øyvind Grimstad Gryt	</a:t>
            </a:r>
            <a:r>
              <a:rPr lang="no-NO" sz="1400">
                <a:solidFill>
                  <a:schemeClr val="dk1"/>
                </a:solidFill>
                <a:latin typeface="Calibri" panose="020F0502020204030204" pitchFamily="34" charset="0"/>
                <a:ea typeface="Verdana"/>
                <a:cs typeface="Calibri" panose="020F0502020204030204" pitchFamily="34" charset="0"/>
                <a:sym typeface="Verdana"/>
              </a:rPr>
              <a:t>		studiespesialisering</a:t>
            </a:r>
            <a:endParaRPr sz="140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400"/>
              </a:spcBef>
              <a:spcAft>
                <a:spcPts val="0"/>
              </a:spcAft>
              <a:buClr>
                <a:srgbClr val="C2AF00"/>
              </a:buClr>
              <a:buSzPts val="2000"/>
              <a:buFont typeface="Verdana"/>
              <a:buNone/>
            </a:pPr>
            <a:r>
              <a:rPr lang="nb-NO" sz="1400">
                <a:solidFill>
                  <a:schemeClr val="dk1"/>
                </a:solidFill>
                <a:latin typeface="Calibri" panose="020F0502020204030204" pitchFamily="34" charset="0"/>
                <a:ea typeface="Verdana"/>
                <a:cs typeface="Calibri" panose="020F0502020204030204" pitchFamily="34" charset="0"/>
                <a:sym typeface="Verdana"/>
              </a:rPr>
              <a:t>2</a:t>
            </a:r>
            <a:r>
              <a:rPr lang="no-NO" sz="1400">
                <a:solidFill>
                  <a:schemeClr val="dk1"/>
                </a:solidFill>
                <a:latin typeface="Calibri" panose="020F0502020204030204" pitchFamily="34" charset="0"/>
                <a:ea typeface="Verdana"/>
                <a:cs typeface="Calibri" panose="020F0502020204030204" pitchFamily="34" charset="0"/>
                <a:sym typeface="Verdana"/>
              </a:rPr>
              <a:t>ST2	</a:t>
            </a:r>
            <a:r>
              <a:rPr lang="nb-NO" sz="1400">
                <a:solidFill>
                  <a:schemeClr val="dk1"/>
                </a:solidFill>
                <a:latin typeface="Calibri" panose="020F0502020204030204" pitchFamily="34" charset="0"/>
                <a:ea typeface="Verdana"/>
                <a:cs typeface="Calibri" panose="020F0502020204030204" pitchFamily="34" charset="0"/>
                <a:sym typeface="Verdana"/>
              </a:rPr>
              <a:t>Julianne Skulstad Gryt</a:t>
            </a:r>
            <a:r>
              <a:rPr lang="no-NO" sz="1400">
                <a:solidFill>
                  <a:schemeClr val="dk1"/>
                </a:solidFill>
                <a:latin typeface="Calibri" panose="020F0502020204030204" pitchFamily="34" charset="0"/>
                <a:ea typeface="Verdana"/>
                <a:cs typeface="Calibri" panose="020F0502020204030204" pitchFamily="34" charset="0"/>
                <a:sym typeface="Verdana"/>
              </a:rPr>
              <a:t>		</a:t>
            </a:r>
            <a:r>
              <a:rPr lang="nb-NO" sz="1400">
                <a:solidFill>
                  <a:schemeClr val="dk1"/>
                </a:solidFill>
                <a:latin typeface="Calibri" panose="020F0502020204030204" pitchFamily="34" charset="0"/>
                <a:ea typeface="Verdana"/>
                <a:cs typeface="Calibri" panose="020F0502020204030204" pitchFamily="34" charset="0"/>
                <a:sym typeface="Verdana"/>
              </a:rPr>
              <a:t>	</a:t>
            </a:r>
            <a:r>
              <a:rPr lang="no-NO" sz="1400">
                <a:solidFill>
                  <a:schemeClr val="dk1"/>
                </a:solidFill>
                <a:latin typeface="Calibri" panose="020F0502020204030204" pitchFamily="34" charset="0"/>
                <a:ea typeface="Verdana"/>
                <a:cs typeface="Calibri" panose="020F0502020204030204" pitchFamily="34" charset="0"/>
                <a:sym typeface="Verdana"/>
              </a:rPr>
              <a:t>studiespesialisering</a:t>
            </a:r>
            <a:endParaRPr sz="1400">
              <a:solidFill>
                <a:schemeClr val="dk1"/>
              </a:solidFill>
              <a:latin typeface="Calibri" panose="020F0502020204030204" pitchFamily="34" charset="0"/>
              <a:ea typeface="Arial"/>
              <a:cs typeface="Calibri" panose="020F0502020204030204" pitchFamily="34" charset="0"/>
              <a:sym typeface="Arial"/>
            </a:endParaRPr>
          </a:p>
          <a:p>
            <a:pPr marL="0" lvl="0" indent="0" algn="l" rtl="0">
              <a:lnSpc>
                <a:spcPct val="90000"/>
              </a:lnSpc>
              <a:spcBef>
                <a:spcPts val="400"/>
              </a:spcBef>
              <a:spcAft>
                <a:spcPts val="0"/>
              </a:spcAft>
              <a:buClr>
                <a:srgbClr val="C2AF00"/>
              </a:buClr>
              <a:buSzPts val="2000"/>
              <a:buFont typeface="Verdana"/>
              <a:buNone/>
            </a:pPr>
            <a:r>
              <a:rPr lang="nb-NO" sz="1400">
                <a:solidFill>
                  <a:schemeClr val="dk1"/>
                </a:solidFill>
                <a:latin typeface="Calibri" panose="020F0502020204030204" pitchFamily="34" charset="0"/>
                <a:ea typeface="Verdana"/>
                <a:cs typeface="Calibri" panose="020F0502020204030204" pitchFamily="34" charset="0"/>
                <a:sym typeface="Verdana"/>
              </a:rPr>
              <a:t>2</a:t>
            </a:r>
            <a:r>
              <a:rPr lang="no-NO" sz="1400">
                <a:solidFill>
                  <a:schemeClr val="dk1"/>
                </a:solidFill>
                <a:latin typeface="Calibri" panose="020F0502020204030204" pitchFamily="34" charset="0"/>
                <a:ea typeface="Verdana"/>
                <a:cs typeface="Calibri" panose="020F0502020204030204" pitchFamily="34" charset="0"/>
                <a:sym typeface="Verdana"/>
              </a:rPr>
              <a:t>ST3	</a:t>
            </a:r>
            <a:r>
              <a:rPr lang="nb-NO" sz="1400">
                <a:solidFill>
                  <a:schemeClr val="dk1"/>
                </a:solidFill>
                <a:latin typeface="Calibri" panose="020F0502020204030204" pitchFamily="34" charset="0"/>
                <a:ea typeface="Verdana"/>
                <a:cs typeface="Calibri" panose="020F0502020204030204" pitchFamily="34" charset="0"/>
                <a:sym typeface="Verdana"/>
              </a:rPr>
              <a:t>Sølvi Løvøy	</a:t>
            </a:r>
            <a:r>
              <a:rPr lang="no-NO" sz="1400">
                <a:solidFill>
                  <a:schemeClr val="dk1"/>
                </a:solidFill>
                <a:latin typeface="Calibri" panose="020F0502020204030204" pitchFamily="34" charset="0"/>
                <a:ea typeface="Verdana"/>
                <a:cs typeface="Calibri" panose="020F0502020204030204" pitchFamily="34" charset="0"/>
                <a:sym typeface="Verdana"/>
              </a:rPr>
              <a:t>			studiespesialisering</a:t>
            </a:r>
            <a:endParaRPr lang="nb-NO" sz="14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8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969966" y="454025"/>
            <a:ext cx="7786800" cy="8574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C2AF00"/>
              </a:buClr>
              <a:buSzPts val="2400"/>
              <a:buFont typeface="Verdana"/>
              <a:buNone/>
            </a:pPr>
            <a:r>
              <a:rPr lang="no-NO" sz="3000" b="1">
                <a:solidFill>
                  <a:schemeClr val="dk1"/>
                </a:solidFill>
                <a:latin typeface="Arial"/>
                <a:ea typeface="Arial"/>
                <a:cs typeface="Arial"/>
                <a:sym typeface="Arial"/>
              </a:rPr>
              <a:t>Skuleåret 20</a:t>
            </a:r>
            <a:r>
              <a:rPr lang="nb-NO" sz="3000" b="1">
                <a:solidFill>
                  <a:schemeClr val="dk1"/>
                </a:solidFill>
                <a:latin typeface="Arial"/>
                <a:ea typeface="Arial"/>
                <a:cs typeface="Arial"/>
                <a:sym typeface="Arial"/>
              </a:rPr>
              <a:t>25</a:t>
            </a:r>
            <a:r>
              <a:rPr lang="no-NO" sz="3000" b="1">
                <a:solidFill>
                  <a:schemeClr val="dk1"/>
                </a:solidFill>
                <a:latin typeface="Arial"/>
                <a:ea typeface="Arial"/>
                <a:cs typeface="Arial"/>
                <a:sym typeface="Arial"/>
              </a:rPr>
              <a:t>-202</a:t>
            </a:r>
            <a:r>
              <a:rPr lang="nb-NO" sz="3000" b="1">
                <a:solidFill>
                  <a:schemeClr val="dk1"/>
                </a:solidFill>
                <a:latin typeface="Arial"/>
                <a:ea typeface="Arial"/>
                <a:cs typeface="Arial"/>
                <a:sym typeface="Arial"/>
              </a:rPr>
              <a:t>6</a:t>
            </a:r>
            <a:r>
              <a:rPr lang="no-NO" sz="3000" b="1">
                <a:solidFill>
                  <a:schemeClr val="dk1"/>
                </a:solidFill>
                <a:latin typeface="Arial"/>
                <a:ea typeface="Arial"/>
                <a:cs typeface="Arial"/>
                <a:sym typeface="Arial"/>
              </a:rPr>
              <a:t>:</a:t>
            </a:r>
            <a:endParaRPr sz="3000">
              <a:latin typeface="Arial"/>
              <a:ea typeface="Arial"/>
              <a:cs typeface="Arial"/>
              <a:sym typeface="Arial"/>
            </a:endParaRPr>
          </a:p>
        </p:txBody>
      </p:sp>
      <p:sp>
        <p:nvSpPr>
          <p:cNvPr id="83" name="Google Shape;83;p18"/>
          <p:cNvSpPr txBox="1">
            <a:spLocks noGrp="1"/>
          </p:cNvSpPr>
          <p:nvPr>
            <p:ph type="body" idx="1"/>
          </p:nvPr>
        </p:nvSpPr>
        <p:spPr>
          <a:xfrm>
            <a:off x="969987" y="1227066"/>
            <a:ext cx="7786800" cy="3368531"/>
          </a:xfrm>
          <a:prstGeom prst="rect">
            <a:avLst/>
          </a:prstGeom>
        </p:spPr>
        <p:txBody>
          <a:bodyPr spcFirstLastPara="1" wrap="square" lIns="0" tIns="0" rIns="0" bIns="0" anchor="t" anchorCtr="0">
            <a:noAutofit/>
          </a:bodyPr>
          <a:lstStyle/>
          <a:p>
            <a:pPr marL="0" lvl="0" indent="0" algn="l" rtl="0">
              <a:spcBef>
                <a:spcPts val="480"/>
              </a:spcBef>
              <a:spcAft>
                <a:spcPts val="0"/>
              </a:spcAft>
              <a:buClr>
                <a:srgbClr val="C2AF00"/>
              </a:buClr>
              <a:buSzPts val="2400"/>
              <a:buFont typeface="Verdana"/>
              <a:buNone/>
            </a:pPr>
            <a:r>
              <a:rPr lang="nb-NO" sz="1800">
                <a:solidFill>
                  <a:schemeClr val="tx1"/>
                </a:solidFill>
                <a:latin typeface="Calibri" panose="020F0502020204030204" pitchFamily="34" charset="0"/>
                <a:ea typeface="Verdana"/>
                <a:cs typeface="Calibri" panose="020F0502020204030204" pitchFamily="34" charset="0"/>
                <a:sym typeface="Verdana"/>
              </a:rPr>
              <a:t>5</a:t>
            </a:r>
            <a:r>
              <a:rPr lang="no-NO" sz="1800">
                <a:solidFill>
                  <a:schemeClr val="tx1"/>
                </a:solidFill>
                <a:latin typeface="Calibri" panose="020F0502020204030204" pitchFamily="34" charset="0"/>
                <a:ea typeface="Verdana"/>
                <a:cs typeface="Calibri" panose="020F0502020204030204" pitchFamily="34" charset="0"/>
                <a:sym typeface="Verdana"/>
              </a:rPr>
              <a:t> utdanningsprogram – Studiespesialisering, Idrettsfag, </a:t>
            </a:r>
            <a:r>
              <a:rPr lang="nb-NO" sz="1800">
                <a:solidFill>
                  <a:schemeClr val="tx1"/>
                </a:solidFill>
                <a:latin typeface="Calibri" panose="020F0502020204030204" pitchFamily="34" charset="0"/>
                <a:ea typeface="Verdana"/>
                <a:cs typeface="Calibri" panose="020F0502020204030204" pitchFamily="34" charset="0"/>
                <a:sym typeface="Verdana"/>
              </a:rPr>
              <a:t>Informasjonsteknologi og medieproduksjon, </a:t>
            </a:r>
            <a:r>
              <a:rPr lang="no-NO" sz="1800">
                <a:solidFill>
                  <a:schemeClr val="tx1"/>
                </a:solidFill>
                <a:latin typeface="Calibri" panose="020F0502020204030204" pitchFamily="34" charset="0"/>
                <a:ea typeface="Verdana"/>
                <a:cs typeface="Calibri" panose="020F0502020204030204" pitchFamily="34" charset="0"/>
                <a:sym typeface="Verdana"/>
              </a:rPr>
              <a:t>Elektro</a:t>
            </a:r>
            <a:r>
              <a:rPr lang="nb-NO" sz="1800">
                <a:solidFill>
                  <a:schemeClr val="tx1"/>
                </a:solidFill>
                <a:latin typeface="Calibri" panose="020F0502020204030204" pitchFamily="34" charset="0"/>
                <a:ea typeface="Verdana"/>
                <a:cs typeface="Calibri" panose="020F0502020204030204" pitchFamily="34" charset="0"/>
                <a:sym typeface="Verdana"/>
              </a:rPr>
              <a:t> og datateknologi og</a:t>
            </a:r>
            <a:r>
              <a:rPr lang="no-NO" sz="1800">
                <a:solidFill>
                  <a:schemeClr val="tx1"/>
                </a:solidFill>
                <a:latin typeface="Calibri" panose="020F0502020204030204" pitchFamily="34" charset="0"/>
                <a:ea typeface="Verdana"/>
                <a:cs typeface="Calibri" panose="020F0502020204030204" pitchFamily="34" charset="0"/>
                <a:sym typeface="Verdana"/>
              </a:rPr>
              <a:t> </a:t>
            </a:r>
            <a:r>
              <a:rPr lang="nb-NO" sz="1800">
                <a:solidFill>
                  <a:schemeClr val="tx1"/>
                </a:solidFill>
                <a:latin typeface="Calibri" panose="020F0502020204030204" pitchFamily="34" charset="0"/>
                <a:ea typeface="Verdana"/>
                <a:cs typeface="Calibri" panose="020F0502020204030204" pitchFamily="34" charset="0"/>
                <a:sym typeface="Verdana"/>
              </a:rPr>
              <a:t>Sal, service og reiseliv</a:t>
            </a:r>
            <a:endParaRPr sz="1800">
              <a:solidFill>
                <a:schemeClr val="tx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r>
              <a:rPr lang="no-NO" sz="1800">
                <a:solidFill>
                  <a:schemeClr val="dk1"/>
                </a:solidFill>
                <a:latin typeface="Calibri" panose="020F0502020204030204" pitchFamily="34" charset="0"/>
                <a:ea typeface="Verdana"/>
                <a:cs typeface="Calibri" panose="020F0502020204030204" pitchFamily="34" charset="0"/>
                <a:sym typeface="Verdana"/>
              </a:rPr>
              <a:t>Påbygging til generell studiekompetanse</a:t>
            </a:r>
            <a:endParaRPr lang="nb-NO" sz="18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80"/>
              </a:spcBef>
              <a:spcAft>
                <a:spcPts val="0"/>
              </a:spcAft>
              <a:buNone/>
            </a:pPr>
            <a:r>
              <a:rPr lang="nb-NO" sz="1800" err="1">
                <a:solidFill>
                  <a:schemeClr val="dk1"/>
                </a:solidFill>
                <a:latin typeface="Calibri" panose="020F0502020204030204" pitchFamily="34" charset="0"/>
                <a:ea typeface="Verdana"/>
                <a:cs typeface="Calibri" panose="020F0502020204030204" pitchFamily="34" charset="0"/>
                <a:sym typeface="Verdana"/>
              </a:rPr>
              <a:t>Grunnskuleopplæring</a:t>
            </a:r>
            <a:r>
              <a:rPr lang="nb-NO" sz="1800">
                <a:solidFill>
                  <a:schemeClr val="dk1"/>
                </a:solidFill>
                <a:latin typeface="Calibri" panose="020F0502020204030204" pitchFamily="34" charset="0"/>
                <a:ea typeface="Verdana"/>
                <a:cs typeface="Calibri" panose="020F0502020204030204" pitchFamily="34" charset="0"/>
                <a:sym typeface="Verdana"/>
              </a:rPr>
              <a:t> for minoritetsspråklege</a:t>
            </a:r>
            <a:endParaRPr sz="18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80"/>
              </a:spcBef>
              <a:spcAft>
                <a:spcPts val="0"/>
              </a:spcAft>
              <a:buClr>
                <a:srgbClr val="C2AF00"/>
              </a:buClr>
              <a:buSzPts val="2400"/>
              <a:buFont typeface="Verdana"/>
              <a:buNone/>
            </a:pPr>
            <a:endParaRPr sz="8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80"/>
              </a:spcBef>
              <a:spcAft>
                <a:spcPts val="0"/>
              </a:spcAft>
              <a:buNone/>
            </a:pPr>
            <a:r>
              <a:rPr lang="no-NO" sz="1800">
                <a:solidFill>
                  <a:schemeClr val="dk1"/>
                </a:solidFill>
                <a:latin typeface="Calibri" panose="020F0502020204030204" pitchFamily="34" charset="0"/>
                <a:ea typeface="Verdana"/>
                <a:cs typeface="Calibri" panose="020F0502020204030204" pitchFamily="34" charset="0"/>
                <a:sym typeface="Verdana"/>
              </a:rPr>
              <a:t>Om lag 5</a:t>
            </a:r>
            <a:r>
              <a:rPr lang="nb-NO" sz="1800">
                <a:solidFill>
                  <a:schemeClr val="dk1"/>
                </a:solidFill>
                <a:latin typeface="Calibri" panose="020F0502020204030204" pitchFamily="34" charset="0"/>
                <a:ea typeface="Verdana"/>
                <a:cs typeface="Calibri" panose="020F0502020204030204" pitchFamily="34" charset="0"/>
                <a:sym typeface="Verdana"/>
              </a:rPr>
              <a:t>75 </a:t>
            </a:r>
            <a:r>
              <a:rPr lang="nb-NO" sz="1800" err="1">
                <a:solidFill>
                  <a:schemeClr val="dk1"/>
                </a:solidFill>
                <a:latin typeface="Calibri" panose="020F0502020204030204" pitchFamily="34" charset="0"/>
                <a:ea typeface="Verdana"/>
                <a:cs typeface="Calibri" panose="020F0502020204030204" pitchFamily="34" charset="0"/>
                <a:sym typeface="Verdana"/>
              </a:rPr>
              <a:t>elevar</a:t>
            </a:r>
            <a:endParaRPr sz="18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80"/>
              </a:spcBef>
              <a:spcAft>
                <a:spcPts val="0"/>
              </a:spcAft>
              <a:buClr>
                <a:srgbClr val="C2AF00"/>
              </a:buClr>
              <a:buSzPts val="2400"/>
              <a:buFont typeface="Verdana"/>
              <a:buNone/>
            </a:pPr>
            <a:endParaRPr sz="8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80"/>
              </a:spcBef>
              <a:spcAft>
                <a:spcPts val="0"/>
              </a:spcAft>
              <a:buClr>
                <a:srgbClr val="C2AF00"/>
              </a:buClr>
              <a:buSzPts val="2400"/>
              <a:buFont typeface="Verdana"/>
              <a:buNone/>
            </a:pPr>
            <a:r>
              <a:rPr lang="no-NO" sz="1800">
                <a:solidFill>
                  <a:schemeClr val="dk1"/>
                </a:solidFill>
                <a:latin typeface="Calibri" panose="020F0502020204030204" pitchFamily="34" charset="0"/>
                <a:ea typeface="Verdana"/>
                <a:cs typeface="Calibri" panose="020F0502020204030204" pitchFamily="34" charset="0"/>
                <a:sym typeface="Verdana"/>
              </a:rPr>
              <a:t>2</a:t>
            </a:r>
            <a:r>
              <a:rPr lang="nb-NO" sz="1800">
                <a:solidFill>
                  <a:schemeClr val="dk1"/>
                </a:solidFill>
                <a:latin typeface="Calibri" panose="020F0502020204030204" pitchFamily="34" charset="0"/>
                <a:ea typeface="Verdana"/>
                <a:cs typeface="Calibri" panose="020F0502020204030204" pitchFamily="34" charset="0"/>
                <a:sym typeface="Verdana"/>
              </a:rPr>
              <a:t>8</a:t>
            </a:r>
            <a:r>
              <a:rPr lang="no-NO" sz="1800">
                <a:solidFill>
                  <a:schemeClr val="dk1"/>
                </a:solidFill>
                <a:latin typeface="Calibri" panose="020F0502020204030204" pitchFamily="34" charset="0"/>
                <a:ea typeface="Verdana"/>
                <a:cs typeface="Calibri" panose="020F0502020204030204" pitchFamily="34" charset="0"/>
                <a:sym typeface="Verdana"/>
              </a:rPr>
              <a:t> klasser </a:t>
            </a:r>
            <a:endParaRPr lang="nb-NO" sz="1800">
              <a:solidFill>
                <a:schemeClr val="dk1"/>
              </a:solidFill>
              <a:latin typeface="Calibri" panose="020F0502020204030204" pitchFamily="34" charset="0"/>
              <a:ea typeface="Verdana"/>
              <a:cs typeface="Calibri" panose="020F0502020204030204" pitchFamily="34" charset="0"/>
              <a:sym typeface="Verdana"/>
            </a:endParaRPr>
          </a:p>
          <a:p>
            <a:pPr marL="0" lvl="0" indent="0" algn="l" rtl="0">
              <a:spcBef>
                <a:spcPts val="480"/>
              </a:spcBef>
              <a:spcAft>
                <a:spcPts val="0"/>
              </a:spcAft>
              <a:buClr>
                <a:srgbClr val="C2AF00"/>
              </a:buClr>
              <a:buSzPts val="2400"/>
              <a:buFont typeface="Verdana"/>
              <a:buNone/>
            </a:pPr>
            <a:r>
              <a:rPr lang="no-NO" sz="1800">
                <a:solidFill>
                  <a:schemeClr val="dk1"/>
                </a:solidFill>
                <a:latin typeface="Calibri" panose="020F0502020204030204" pitchFamily="34" charset="0"/>
                <a:ea typeface="Verdana"/>
                <a:cs typeface="Calibri" panose="020F0502020204030204" pitchFamily="34" charset="0"/>
                <a:sym typeface="Verdana"/>
              </a:rPr>
              <a:t>Ca 100 tilsette: pedagogisk tilsette, fagarbeidarar og assistentar, merkantilt tilsette og driftstilsette</a:t>
            </a:r>
            <a:endParaRPr sz="1800">
              <a:solidFill>
                <a:schemeClr val="dk1"/>
              </a:solidFill>
              <a:latin typeface="Calibri" panose="020F0502020204030204" pitchFamily="34" charset="0"/>
              <a:ea typeface="Arial"/>
              <a:cs typeface="Calibri" panose="020F0502020204030204" pitchFamily="34" charset="0"/>
              <a:sym typeface="Arial"/>
            </a:endParaRPr>
          </a:p>
          <a:p>
            <a:pPr marL="0" lvl="0" indent="0" algn="l" rtl="0">
              <a:spcBef>
                <a:spcPts val="48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67C080-AD1D-E9BC-14DF-7F73BFA2B68A}"/>
              </a:ext>
            </a:extLst>
          </p:cNvPr>
          <p:cNvSpPr>
            <a:spLocks noGrp="1"/>
          </p:cNvSpPr>
          <p:nvPr>
            <p:ph type="title"/>
          </p:nvPr>
        </p:nvSpPr>
        <p:spPr/>
        <p:txBody>
          <a:bodyPr/>
          <a:lstStyle/>
          <a:p>
            <a:pPr algn="ctr"/>
            <a:r>
              <a:rPr lang="nn-NO" sz="3200"/>
              <a:t>Ny opplæringslov frå 01.08.2024</a:t>
            </a:r>
          </a:p>
        </p:txBody>
      </p:sp>
      <p:sp>
        <p:nvSpPr>
          <p:cNvPr id="3" name="Plassholder for tekst 2">
            <a:extLst>
              <a:ext uri="{FF2B5EF4-FFF2-40B4-BE49-F238E27FC236}">
                <a16:creationId xmlns:a16="http://schemas.microsoft.com/office/drawing/2014/main" id="{42C11E41-08B3-E308-F28B-E0EB9FC23769}"/>
              </a:ext>
            </a:extLst>
          </p:cNvPr>
          <p:cNvSpPr>
            <a:spLocks noGrp="1"/>
          </p:cNvSpPr>
          <p:nvPr>
            <p:ph type="body" idx="1"/>
          </p:nvPr>
        </p:nvSpPr>
        <p:spPr/>
        <p:txBody>
          <a:bodyPr/>
          <a:lstStyle/>
          <a:p>
            <a:pPr marL="76200" indent="0">
              <a:buNone/>
            </a:pPr>
            <a:endParaRPr lang="nn-NO"/>
          </a:p>
        </p:txBody>
      </p:sp>
      <p:pic>
        <p:nvPicPr>
          <p:cNvPr id="4" name="Bilde 3">
            <a:extLst>
              <a:ext uri="{FF2B5EF4-FFF2-40B4-BE49-F238E27FC236}">
                <a16:creationId xmlns:a16="http://schemas.microsoft.com/office/drawing/2014/main" id="{89FD72CF-EF3C-9EA4-75D4-30A09350CC1F}"/>
              </a:ext>
            </a:extLst>
          </p:cNvPr>
          <p:cNvPicPr>
            <a:picLocks noChangeAspect="1"/>
          </p:cNvPicPr>
          <p:nvPr/>
        </p:nvPicPr>
        <p:blipFill>
          <a:blip r:embed="rId2"/>
          <a:stretch>
            <a:fillRect/>
          </a:stretch>
        </p:blipFill>
        <p:spPr>
          <a:xfrm>
            <a:off x="969962" y="1311275"/>
            <a:ext cx="6772687" cy="3468828"/>
          </a:xfrm>
          <a:prstGeom prst="rect">
            <a:avLst/>
          </a:prstGeom>
        </p:spPr>
      </p:pic>
    </p:spTree>
    <p:extLst>
      <p:ext uri="{BB962C8B-B14F-4D97-AF65-F5344CB8AC3E}">
        <p14:creationId xmlns:p14="http://schemas.microsoft.com/office/powerpoint/2010/main" val="269355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B05A1F-4631-67C7-43D8-31E59E8FF83D}"/>
              </a:ext>
            </a:extLst>
          </p:cNvPr>
          <p:cNvSpPr>
            <a:spLocks noGrp="1"/>
          </p:cNvSpPr>
          <p:nvPr>
            <p:ph type="title"/>
          </p:nvPr>
        </p:nvSpPr>
        <p:spPr/>
        <p:txBody>
          <a:bodyPr/>
          <a:lstStyle/>
          <a:p>
            <a:r>
              <a:rPr lang="nn-NO" sz="2800"/>
              <a:t>Ny opplæringslov frå 01.08.2024 forts.</a:t>
            </a:r>
          </a:p>
        </p:txBody>
      </p:sp>
      <p:sp>
        <p:nvSpPr>
          <p:cNvPr id="3" name="Plassholder for tekst 2">
            <a:extLst>
              <a:ext uri="{FF2B5EF4-FFF2-40B4-BE49-F238E27FC236}">
                <a16:creationId xmlns:a16="http://schemas.microsoft.com/office/drawing/2014/main" id="{72E1F54A-8DC3-5F7B-986E-97B4F10CA2C7}"/>
              </a:ext>
            </a:extLst>
          </p:cNvPr>
          <p:cNvSpPr>
            <a:spLocks noGrp="1"/>
          </p:cNvSpPr>
          <p:nvPr>
            <p:ph type="body" idx="1"/>
          </p:nvPr>
        </p:nvSpPr>
        <p:spPr/>
        <p:txBody>
          <a:bodyPr/>
          <a:lstStyle/>
          <a:p>
            <a:pPr marL="76200" indent="0">
              <a:buNone/>
            </a:pPr>
            <a:endParaRPr lang="nn-NO"/>
          </a:p>
        </p:txBody>
      </p:sp>
      <p:pic>
        <p:nvPicPr>
          <p:cNvPr id="4" name="Bilde 3">
            <a:extLst>
              <a:ext uri="{FF2B5EF4-FFF2-40B4-BE49-F238E27FC236}">
                <a16:creationId xmlns:a16="http://schemas.microsoft.com/office/drawing/2014/main" id="{92904B12-B70C-D6FF-3426-23074448DDE1}"/>
              </a:ext>
            </a:extLst>
          </p:cNvPr>
          <p:cNvPicPr>
            <a:picLocks noChangeAspect="1"/>
          </p:cNvPicPr>
          <p:nvPr/>
        </p:nvPicPr>
        <p:blipFill>
          <a:blip r:embed="rId2"/>
          <a:stretch>
            <a:fillRect/>
          </a:stretch>
        </p:blipFill>
        <p:spPr>
          <a:xfrm>
            <a:off x="926898" y="1364877"/>
            <a:ext cx="6562613" cy="3188075"/>
          </a:xfrm>
          <a:prstGeom prst="rect">
            <a:avLst/>
          </a:prstGeom>
        </p:spPr>
      </p:pic>
    </p:spTree>
    <p:extLst>
      <p:ext uri="{BB962C8B-B14F-4D97-AF65-F5344CB8AC3E}">
        <p14:creationId xmlns:p14="http://schemas.microsoft.com/office/powerpoint/2010/main" val="253000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VGS Spesiala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lstein VG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as_Teacher_Only_SectionGroup xmlns="bc5e07d5-fdb1-4cb4-b61e-1895c6d9c5ca" xsi:nil="true"/>
    <NotebookType xmlns="bc5e07d5-fdb1-4cb4-b61e-1895c6d9c5ca" xsi:nil="true"/>
    <Invited_Teachers xmlns="bc5e07d5-fdb1-4cb4-b61e-1895c6d9c5ca" xsi:nil="true"/>
    <Templates xmlns="bc5e07d5-fdb1-4cb4-b61e-1895c6d9c5ca" xsi:nil="true"/>
    <Self_Registration_Enabled xmlns="bc5e07d5-fdb1-4cb4-b61e-1895c6d9c5ca" xsi:nil="true"/>
    <FolderType xmlns="bc5e07d5-fdb1-4cb4-b61e-1895c6d9c5ca" xsi:nil="true"/>
    <Distribution_Groups xmlns="bc5e07d5-fdb1-4cb4-b61e-1895c6d9c5ca" xsi:nil="true"/>
    <LMS_Mappings xmlns="bc5e07d5-fdb1-4cb4-b61e-1895c6d9c5ca" xsi:nil="true"/>
    <Is_Collaboration_Space_Locked xmlns="bc5e07d5-fdb1-4cb4-b61e-1895c6d9c5ca" xsi:nil="true"/>
    <CultureName xmlns="bc5e07d5-fdb1-4cb4-b61e-1895c6d9c5ca" xsi:nil="true"/>
    <Invited_Students xmlns="bc5e07d5-fdb1-4cb4-b61e-1895c6d9c5ca" xsi:nil="true"/>
    <IsNotebookLocked xmlns="bc5e07d5-fdb1-4cb4-b61e-1895c6d9c5ca" xsi:nil="true"/>
    <DefaultSectionNames xmlns="bc5e07d5-fdb1-4cb4-b61e-1895c6d9c5ca" xsi:nil="true"/>
    <Teachers xmlns="bc5e07d5-fdb1-4cb4-b61e-1895c6d9c5ca">
      <UserInfo>
        <DisplayName/>
        <AccountId xsi:nil="true"/>
        <AccountType/>
      </UserInfo>
    </Teachers>
    <Students xmlns="bc5e07d5-fdb1-4cb4-b61e-1895c6d9c5ca">
      <UserInfo>
        <DisplayName/>
        <AccountId xsi:nil="true"/>
        <AccountType/>
      </UserInfo>
    </Students>
    <AppVersion xmlns="bc5e07d5-fdb1-4cb4-b61e-1895c6d9c5ca" xsi:nil="true"/>
    <TeamsChannelId xmlns="bc5e07d5-fdb1-4cb4-b61e-1895c6d9c5ca" xsi:nil="true"/>
    <Math_Settings xmlns="bc5e07d5-fdb1-4cb4-b61e-1895c6d9c5ca" xsi:nil="true"/>
    <Owner xmlns="bc5e07d5-fdb1-4cb4-b61e-1895c6d9c5ca">
      <UserInfo>
        <DisplayName/>
        <AccountId xsi:nil="true"/>
        <AccountType/>
      </UserInfo>
    </Owner>
    <Student_Groups xmlns="bc5e07d5-fdb1-4cb4-b61e-1895c6d9c5ca">
      <UserInfo>
        <DisplayName/>
        <AccountId xsi:nil="true"/>
        <AccountType/>
      </UserInfo>
    </Student_Groups>
    <TaxCatchAll xmlns="a54a617d-4a7a-4835-bf71-063165f15651" xsi:nil="true"/>
    <lcf76f155ced4ddcb4097134ff3c332f xmlns="bc5e07d5-fdb1-4cb4-b61e-1895c6d9c5c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7643254651E64EADED8DC6E6946628" ma:contentTypeVersion="39" ma:contentTypeDescription="Create a new document." ma:contentTypeScope="" ma:versionID="9c5536b4614d8ec19363203dfad2f836">
  <xsd:schema xmlns:xsd="http://www.w3.org/2001/XMLSchema" xmlns:xs="http://www.w3.org/2001/XMLSchema" xmlns:p="http://schemas.microsoft.com/office/2006/metadata/properties" xmlns:ns2="bc5e07d5-fdb1-4cb4-b61e-1895c6d9c5ca" xmlns:ns3="a54a617d-4a7a-4835-bf71-063165f15651" targetNamespace="http://schemas.microsoft.com/office/2006/metadata/properties" ma:root="true" ma:fieldsID="9ff06610132d9f493cc6cc6562e614e0" ns2:_="" ns3:_="">
    <xsd:import namespace="bc5e07d5-fdb1-4cb4-b61e-1895c6d9c5ca"/>
    <xsd:import namespace="a54a617d-4a7a-4835-bf71-063165f15651"/>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5e07d5-fdb1-4cb4-b61e-1895c6d9c5ca"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DateTaken" ma:index="34" nillable="true" ma:displayName="MediaServiceDateTaken" ma:hidden="true" ma:internalName="MediaServiceDateTaken" ma:readOnly="true">
      <xsd:simpleType>
        <xsd:restriction base="dms:Text"/>
      </xsd:simpleType>
    </xsd:element>
    <xsd:element name="MediaServiceLocation" ma:index="35" nillable="true" ma:displayName="Location" ma:internalName="MediaServiceLocation" ma:readOnly="true">
      <xsd:simpleType>
        <xsd:restriction base="dms:Text"/>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MediaLengthInSeconds" ma:index="40" nillable="true" ma:displayName="MediaLengthInSeconds" ma:hidden="true" ma:internalName="MediaLengthInSeconds" ma:readOnly="true">
      <xsd:simpleType>
        <xsd:restriction base="dms:Unknown"/>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0a6854ff-9e12-4afe-8508-349422d8e7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5" nillable="true" ma:displayName="MediaServiceSearchProperties" ma:hidden="true" ma:internalName="MediaServiceSearchProperties" ma:readOnly="true">
      <xsd:simpleType>
        <xsd:restriction base="dms:Note"/>
      </xsd:simpleType>
    </xsd:element>
    <xsd:element name="MediaServiceBillingMetadata" ma:index="4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4a617d-4a7a-4835-bf71-063165f15651"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element name="TaxCatchAll" ma:index="43" nillable="true" ma:displayName="Taxonomy Catch All Column" ma:hidden="true" ma:list="{8e64ef85-b7d9-4543-affd-65eb49cf6c06}" ma:internalName="TaxCatchAll" ma:showField="CatchAllData" ma:web="a54a617d-4a7a-4835-bf71-063165f156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BEE059-75F4-4D56-B336-502FCA9EFB50}">
  <ds:schemaRefs>
    <ds:schemaRef ds:uri="http://schemas.microsoft.com/sharepoint/v3/contenttype/forms"/>
  </ds:schemaRefs>
</ds:datastoreItem>
</file>

<file path=customXml/itemProps2.xml><?xml version="1.0" encoding="utf-8"?>
<ds:datastoreItem xmlns:ds="http://schemas.openxmlformats.org/officeDocument/2006/customXml" ds:itemID="{338ACAE9-3074-4010-9D04-A7840EC0A0FD}">
  <ds:schemaRefs>
    <ds:schemaRef ds:uri="a54a617d-4a7a-4835-bf71-063165f15651"/>
    <ds:schemaRef ds:uri="bc5e07d5-fdb1-4cb4-b61e-1895c6d9c5c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79E428C-8CD5-49B6-AB48-7F2141D3E5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5e07d5-fdb1-4cb4-b61e-1895c6d9c5ca"/>
    <ds:schemaRef ds:uri="a54a617d-4a7a-4835-bf71-063165f156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932ece7-9cdf-4d94-b4c1-15256e43c7ea}" enabled="0" method="" siteId="{b932ece7-9cdf-4d94-b4c1-15256e43c7ea}"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42</Slides>
  <Notes>28</Notes>
  <HiddenSlides>0</HiddenSlide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UVGS Spesialar</vt:lpstr>
      <vt:lpstr>Ulstein VGS</vt:lpstr>
      <vt:lpstr>Orienteringsmøte for  foreldre/føresette til elevar på Vg2  Tysdag 9.september 2025 kl.18:30. Klassevise møte </vt:lpstr>
      <vt:lpstr>Program:</vt:lpstr>
      <vt:lpstr>Skulen si leiing:</vt:lpstr>
      <vt:lpstr>Rådgjevarane/helsesjukepleiarane: </vt:lpstr>
      <vt:lpstr>Skulehelsetenesta:</vt:lpstr>
      <vt:lpstr>Kontaktlærarar på Vg2:</vt:lpstr>
      <vt:lpstr>Skuleåret 2025-2026:</vt:lpstr>
      <vt:lpstr>Ny opplæringslov frå 01.08.2024</vt:lpstr>
      <vt:lpstr>Ny opplæringslov frå 01.08.2024 forts.</vt:lpstr>
      <vt:lpstr>Visjon og verdigrunnlag</vt:lpstr>
      <vt:lpstr>Kva slags skule ønskjer Ulstein vidaregåande å vere?</vt:lpstr>
      <vt:lpstr>Kva slags skule ønskjer Ulstein vidaregåande å vere?</vt:lpstr>
      <vt:lpstr>Skulen sine gjennomføringstal. Målet er 90% </vt:lpstr>
      <vt:lpstr>Skulen sine resultat forts.</vt:lpstr>
      <vt:lpstr>Timeplanorganisering</vt:lpstr>
      <vt:lpstr>Timeplanorganisering</vt:lpstr>
      <vt:lpstr>VIS-app. Kun for elevar</vt:lpstr>
      <vt:lpstr>Rusarbeidet i vidaregåande opplæring</vt:lpstr>
      <vt:lpstr>Viktige punkt i Fylkesstrategi for kvalitet i vidaregåande opplæring i M&amp;R 2024-2027: </vt:lpstr>
      <vt:lpstr>Foreldresamarbeid er forskriftsfesta:</vt:lpstr>
      <vt:lpstr>Føresette til ikkje-myndige elevar skal få:</vt:lpstr>
      <vt:lpstr>Kommunikasjonskanalar:</vt:lpstr>
      <vt:lpstr>Mobilreglar</vt:lpstr>
      <vt:lpstr>Trafikksituasjonen om morgonen</vt:lpstr>
      <vt:lpstr>Gjeldande fråværsreglar:</vt:lpstr>
      <vt:lpstr>Forskrifta når det gjeld fråværsføring:</vt:lpstr>
      <vt:lpstr>PowerPoint Presentation</vt:lpstr>
      <vt:lpstr>PowerPoint Presentation</vt:lpstr>
      <vt:lpstr>Krav til aktivitetsplikt hos eleven:</vt:lpstr>
      <vt:lpstr>Forskrifta til opplæringslova</vt:lpstr>
      <vt:lpstr>§ 9-17.Standpunktkarakterar i orden og i oppførsel</vt:lpstr>
      <vt:lpstr>Val av medlem til skuleutvalet</vt:lpstr>
      <vt:lpstr>PowerPoint Presentation</vt:lpstr>
      <vt:lpstr>Russefeiring</vt:lpstr>
      <vt:lpstr>Russefeiring våren 2026</vt:lpstr>
      <vt:lpstr>Nulltoleranse mot mobbing</vt:lpstr>
      <vt:lpstr>Innsatsteam mot mobbing</vt:lpstr>
      <vt:lpstr>Kva er viktig for Vg2-eleven?</vt:lpstr>
      <vt:lpstr>Arbeid med faga</vt:lpstr>
      <vt:lpstr>PowerPoint Presentation</vt:lpstr>
      <vt:lpstr>YFF og etter kvart læreplass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Orienteringsmøte for  foreldre/føresette til elevar på Vg1  Tysdag 27.august 2019 kl.18:30 på Landskapet</dc:title>
  <dc:creator>Margaret Alme</dc:creator>
  <cp:revision>2</cp:revision>
  <cp:lastPrinted>2020-08-19T10:04:38Z</cp:lastPrinted>
  <dcterms:modified xsi:type="dcterms:W3CDTF">2025-09-11T13:29:25Z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0x010100757643254651E64EADED8DC6E6946628</vt:lpwstr>
  </property>
  <property fmtid="{D5CDD505-2E9C-101B-9397-08002B2CF9AE}" pid="3" name="MediaServiceImageTags">
    <vt:lpwstr/>
  </property>
</Properties>
</file>